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284" r:id="rId3"/>
    <p:sldId id="283" r:id="rId4"/>
    <p:sldId id="285" r:id="rId5"/>
    <p:sldId id="293" r:id="rId6"/>
    <p:sldId id="286" r:id="rId7"/>
    <p:sldId id="287" r:id="rId8"/>
    <p:sldId id="288" r:id="rId9"/>
    <p:sldId id="289" r:id="rId10"/>
    <p:sldId id="290" r:id="rId11"/>
    <p:sldId id="276" r:id="rId12"/>
    <p:sldId id="280" r:id="rId13"/>
    <p:sldId id="292" r:id="rId14"/>
    <p:sldId id="294" r:id="rId15"/>
    <p:sldId id="291" r:id="rId16"/>
    <p:sldId id="281" r:id="rId17"/>
    <p:sldId id="282" r:id="rId18"/>
  </p:sldIdLst>
  <p:sldSz cx="9144000" cy="6858000" type="screen4x3"/>
  <p:notesSz cx="7021513" cy="9307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10" autoAdjust="0"/>
    <p:restoredTop sz="94660"/>
  </p:normalViewPr>
  <p:slideViewPr>
    <p:cSldViewPr>
      <p:cViewPr>
        <p:scale>
          <a:sx n="71" d="100"/>
          <a:sy n="71" d="100"/>
        </p:scale>
        <p:origin x="-1362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2656" cy="465376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232" y="0"/>
            <a:ext cx="3042656" cy="465376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r">
              <a:defRPr sz="1200"/>
            </a:lvl1pPr>
          </a:lstStyle>
          <a:p>
            <a:fld id="{9DB310B2-3DEB-473A-A328-EF7EC5006B34}" type="datetimeFigureOut">
              <a:rPr lang="en-US" smtClean="0"/>
              <a:pPr/>
              <a:t>2/20/2017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2963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5" tIns="46653" rIns="93305" bIns="4665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152" y="4421069"/>
            <a:ext cx="5617210" cy="4188381"/>
          </a:xfrm>
          <a:prstGeom prst="rect">
            <a:avLst/>
          </a:prstGeom>
        </p:spPr>
        <p:txBody>
          <a:bodyPr vert="horz" lIns="93305" tIns="46653" rIns="93305" bIns="4665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0522"/>
            <a:ext cx="3042656" cy="465376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232" y="8840522"/>
            <a:ext cx="3042656" cy="465376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r">
              <a:defRPr sz="1200"/>
            </a:lvl1pPr>
          </a:lstStyle>
          <a:p>
            <a:fld id="{5715522F-8307-4E1C-ADBE-7C7C4DD1E4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60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MY" altLang="en-US" sz="50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B74180-4692-41FC-8AFF-23D50D0AE894}" type="slidenum">
              <a:rPr lang="en-MY" altLang="en-US">
                <a:solidFill>
                  <a:prstClr val="black"/>
                </a:solidFill>
              </a:rPr>
              <a:pPr/>
              <a:t>1</a:t>
            </a:fld>
            <a:endParaRPr lang="en-MY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1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5522F-8307-4E1C-ADBE-7C7C4DD1E4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B6CF8FE-E0BE-4989-A709-CD2B3D5979DC}" type="datetimeFigureOut">
              <a:rPr lang="en-MY"/>
              <a:pPr>
                <a:defRPr/>
              </a:pPr>
              <a:t>20/2/2017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D44184C-2F65-46B7-B79E-BBEF1E97684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31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365CBCC-B3B0-44E2-91CD-A7A95B223115}" type="datetimeFigureOut">
              <a:rPr lang="en-MY"/>
              <a:pPr>
                <a:defRPr/>
              </a:pPr>
              <a:t>20/2/2017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1048F6DE-4D34-411F-88BF-2E1D0BBBE62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52947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74769DEF-2B35-432D-B7A0-C1C980CBE0EF}" type="datetimeFigureOut">
              <a:rPr lang="en-MY"/>
              <a:pPr>
                <a:defRPr/>
              </a:pPr>
              <a:t>20/2/2017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8F650FF-F2B9-494A-9CE7-4162CC924201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61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1143000"/>
          </a:xfrm>
        </p:spPr>
        <p:txBody>
          <a:bodyPr/>
          <a:lstStyle>
            <a:lvl1pPr algn="r"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EECE7077-238A-4856-B263-BBC3D24E37C7}" type="datetimeFigureOut">
              <a:rPr lang="en-MY"/>
              <a:pPr>
                <a:defRPr/>
              </a:pPr>
              <a:t>20/2/2017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09CC6F9-895F-4AF9-A332-D8C16C1E84B5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03541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B519404-7A29-44C4-B573-93DDBBFE2FCD}" type="datetimeFigureOut">
              <a:rPr lang="en-MY"/>
              <a:pPr>
                <a:defRPr/>
              </a:pPr>
              <a:t>20/2/2017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04659371-3B24-4B00-9173-704C38A7F848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93765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17572EC-A813-4E3F-B97A-19D9E550375F}" type="datetimeFigureOut">
              <a:rPr lang="en-MY"/>
              <a:pPr>
                <a:defRPr/>
              </a:pPr>
              <a:t>20/2/2017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9EA61A0A-45EB-4BF0-9E8F-1E5985FC24A3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058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85F4F91C-9A5A-419B-AD9F-48BE07DB1A46}" type="datetimeFigureOut">
              <a:rPr lang="en-MY"/>
              <a:pPr>
                <a:defRPr/>
              </a:pPr>
              <a:t>20/2/2017</a:t>
            </a:fld>
            <a:endParaRPr lang="en-M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CEFF8FAB-96DD-4A72-B92C-8B08A9ED78BD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943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7AD3E20-3A24-4DE8-9EA7-71641DE5E6AA}" type="datetimeFigureOut">
              <a:rPr lang="en-MY"/>
              <a:pPr>
                <a:defRPr/>
              </a:pPr>
              <a:t>20/2/2017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C8E200D-3783-47C8-B45B-CD18A71745AB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5228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B8D71D92-5870-4CBE-8C49-49B684BDF615}" type="datetimeFigureOut">
              <a:rPr lang="en-MY"/>
              <a:pPr>
                <a:defRPr/>
              </a:pPr>
              <a:t>20/2/2017</a:t>
            </a:fld>
            <a:endParaRPr lang="en-M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D25E4F91-72CA-4F8B-8796-88A23B62B86C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2222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3FCA9A43-5FAA-4BA1-97CE-608A11A28956}" type="datetimeFigureOut">
              <a:rPr lang="en-MY"/>
              <a:pPr>
                <a:defRPr/>
              </a:pPr>
              <a:t>20/2/2017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63D2B659-6FCA-45DC-9188-8A0F3D15ED8A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07805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F469C8BC-6B79-4E41-BB6A-CB3E29B0BE99}" type="datetimeFigureOut">
              <a:rPr lang="en-MY"/>
              <a:pPr>
                <a:defRPr/>
              </a:pPr>
              <a:t>20/2/2017</a:t>
            </a:fld>
            <a:endParaRPr lang="en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46878910-8869-4670-BAAF-B7447B839A62}" type="slidenum">
              <a:rPr lang="en-MY"/>
              <a:pPr>
                <a:defRPr/>
              </a:pPr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185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MY" alt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MY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65A90A2-989C-4E67-9724-D38ADDC3A2BE}" type="datetimeFigureOut">
              <a:rPr lang="en-MY"/>
              <a:pPr>
                <a:defRPr/>
              </a:pPr>
              <a:t>20/2/2017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ECEA42-0B5E-45D2-BC59-7F82DC7039C7}" type="slidenum">
              <a:rPr lang="en-MY"/>
              <a:pPr>
                <a:defRPr/>
              </a:pPr>
              <a:t>‹#›</a:t>
            </a:fld>
            <a:endParaRPr lang="en-MY"/>
          </a:p>
        </p:txBody>
      </p:sp>
      <p:pic>
        <p:nvPicPr>
          <p:cNvPr id="2055" name="Picture 6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709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taff.blog.utm.my/maslin/files/2013/01/I-Love-UTM-300x231.jpg"/>
          <p:cNvPicPr>
            <a:picLocks noChangeAspect="1" noChangeArrowheads="1"/>
          </p:cNvPicPr>
          <p:nvPr/>
        </p:nvPicPr>
        <p:blipFill>
          <a:blip r:embed="rId3" cstate="print"/>
          <a:srcRect r="19494"/>
          <a:stretch>
            <a:fillRect/>
          </a:stretch>
        </p:blipFill>
        <p:spPr bwMode="auto">
          <a:xfrm>
            <a:off x="8229600" y="5791200"/>
            <a:ext cx="786740" cy="752475"/>
          </a:xfrm>
          <a:prstGeom prst="rect">
            <a:avLst/>
          </a:prstGeom>
          <a:noFill/>
        </p:spPr>
      </p:pic>
      <p:sp>
        <p:nvSpPr>
          <p:cNvPr id="7" name="Subtitle 8"/>
          <p:cNvSpPr txBox="1">
            <a:spLocks/>
          </p:cNvSpPr>
          <p:nvPr/>
        </p:nvSpPr>
        <p:spPr>
          <a:xfrm>
            <a:off x="217518" y="1988840"/>
            <a:ext cx="8686800" cy="1206624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PELAKSANAAN SISTEM PENGUMPULAN MATA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MyCPD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PPP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 UTM</a:t>
            </a:r>
          </a:p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(STAF PENGURUSAN PROFESIONAL &amp; PELAKSANA)</a:t>
            </a:r>
          </a:p>
        </p:txBody>
      </p:sp>
      <p:sp>
        <p:nvSpPr>
          <p:cNvPr id="8" name="Subtitle 8"/>
          <p:cNvSpPr txBox="1">
            <a:spLocks/>
          </p:cNvSpPr>
          <p:nvPr/>
        </p:nvSpPr>
        <p:spPr>
          <a:xfrm>
            <a:off x="222024" y="5015940"/>
            <a:ext cx="8686800" cy="990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OLEH :</a:t>
            </a:r>
          </a:p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BAHAGIAN SUMBER MANUSIA (SEKSYEN PEMBANGUNAN) </a:t>
            </a:r>
          </a:p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+mn-cs"/>
              </a:rPr>
              <a:t>PEJABAT PENDAFTAR</a:t>
            </a:r>
          </a:p>
          <a:p>
            <a:pPr algn="ctr" fontAlgn="auto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en-US" b="1" i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7518" y="6174343"/>
            <a:ext cx="168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Disember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69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1439228" y="1560830"/>
            <a:ext cx="6265545" cy="40824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76200"/>
            <a:ext cx="6563072" cy="11430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rgbClr val="FF0000"/>
                </a:solidFill>
                <a:latin typeface="Bauhaus 93" panose="04030905020B02020C02" pitchFamily="82" charset="0"/>
              </a:rPr>
              <a:t>STRUKTUR </a:t>
            </a:r>
            <a:r>
              <a:rPr lang="en-US" sz="3600" b="1" dirty="0" err="1" smtClean="0">
                <a:ln/>
                <a:solidFill>
                  <a:srgbClr val="FF0000"/>
                </a:solidFill>
                <a:latin typeface="Bauhaus 93" panose="04030905020B02020C02" pitchFamily="82" charset="0"/>
              </a:rPr>
              <a:t>MyCPD</a:t>
            </a:r>
            <a:r>
              <a:rPr lang="en-US" sz="3600" b="1" dirty="0" smtClean="0">
                <a:ln/>
                <a:solidFill>
                  <a:srgbClr val="FF0000"/>
                </a:solidFill>
                <a:latin typeface="Bauhaus 93" panose="04030905020B02020C02" pitchFamily="82" charset="0"/>
              </a:rPr>
              <a:t> </a:t>
            </a:r>
            <a:r>
              <a:rPr lang="en-US" sz="3600" b="1" dirty="0">
                <a:ln/>
                <a:solidFill>
                  <a:srgbClr val="FF0000"/>
                </a:solidFill>
                <a:latin typeface="Bauhaus 93" panose="04030905020B02020C02" pitchFamily="82" charset="0"/>
              </a:rPr>
              <a:t>PPP UTM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5638800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u="sng" dirty="0" smtClean="0"/>
              <a:t>Nota:  </a:t>
            </a:r>
          </a:p>
          <a:p>
            <a:r>
              <a:rPr lang="en-MY" dirty="0" smtClean="0"/>
              <a:t>Mata CPD PPP UTM </a:t>
            </a:r>
            <a:r>
              <a:rPr lang="en-MY" dirty="0" err="1" smtClean="0"/>
              <a:t>akan</a:t>
            </a:r>
            <a:r>
              <a:rPr lang="en-MY" dirty="0" smtClean="0"/>
              <a:t> </a:t>
            </a:r>
            <a:r>
              <a:rPr lang="en-MY" dirty="0" err="1" smtClean="0"/>
              <a:t>diambilkira</a:t>
            </a:r>
            <a:r>
              <a:rPr lang="en-MY" dirty="0" smtClean="0"/>
              <a:t>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eLNPT</a:t>
            </a:r>
            <a:r>
              <a:rPr lang="en-MY" dirty="0" smtClean="0"/>
              <a:t> </a:t>
            </a:r>
            <a:r>
              <a:rPr lang="en-MY" dirty="0" err="1" smtClean="0"/>
              <a:t>mulai</a:t>
            </a:r>
            <a:r>
              <a:rPr lang="en-MY" dirty="0" smtClean="0"/>
              <a:t> </a:t>
            </a:r>
            <a:r>
              <a:rPr lang="en-MY" dirty="0" err="1" smtClean="0"/>
              <a:t>tahun</a:t>
            </a:r>
            <a:r>
              <a:rPr lang="en-MY" dirty="0" smtClean="0"/>
              <a:t> 2016.</a:t>
            </a:r>
            <a:endParaRPr lang="en-MY" dirty="0"/>
          </a:p>
        </p:txBody>
      </p:sp>
      <p:sp>
        <p:nvSpPr>
          <p:cNvPr id="5" name="Oval 4"/>
          <p:cNvSpPr/>
          <p:nvPr/>
        </p:nvSpPr>
        <p:spPr>
          <a:xfrm>
            <a:off x="3920173" y="2993390"/>
            <a:ext cx="1285875" cy="1380490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6" name="Text Box 4"/>
          <p:cNvSpPr txBox="1"/>
          <p:nvPr/>
        </p:nvSpPr>
        <p:spPr>
          <a:xfrm>
            <a:off x="2490788" y="2366010"/>
            <a:ext cx="1571625" cy="2952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Latihan Jangka Pendek</a:t>
            </a:r>
          </a:p>
        </p:txBody>
      </p:sp>
      <p:sp>
        <p:nvSpPr>
          <p:cNvPr id="7" name="Text Box 5"/>
          <p:cNvSpPr txBox="1"/>
          <p:nvPr/>
        </p:nvSpPr>
        <p:spPr>
          <a:xfrm>
            <a:off x="5123498" y="2374265"/>
            <a:ext cx="1571625" cy="2762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Latihan Jangka Panjang</a:t>
            </a:r>
          </a:p>
        </p:txBody>
      </p:sp>
      <p:sp>
        <p:nvSpPr>
          <p:cNvPr id="8" name="Text Box 6"/>
          <p:cNvSpPr txBox="1"/>
          <p:nvPr/>
        </p:nvSpPr>
        <p:spPr>
          <a:xfrm>
            <a:off x="4201478" y="3229610"/>
            <a:ext cx="733425" cy="5334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MYCPD PPP UTM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14"/>
          <p:cNvSpPr txBox="1"/>
          <p:nvPr/>
        </p:nvSpPr>
        <p:spPr>
          <a:xfrm>
            <a:off x="1637983" y="1918335"/>
            <a:ext cx="1540510" cy="2952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Kursus Khusus/Wajib</a:t>
            </a:r>
          </a:p>
        </p:txBody>
      </p:sp>
      <p:sp>
        <p:nvSpPr>
          <p:cNvPr id="10" name="Text Box 15"/>
          <p:cNvSpPr txBox="1"/>
          <p:nvPr/>
        </p:nvSpPr>
        <p:spPr>
          <a:xfrm>
            <a:off x="1637983" y="2832735"/>
            <a:ext cx="1540510" cy="2952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Kursus Umum</a:t>
            </a:r>
          </a:p>
        </p:txBody>
      </p:sp>
      <p:sp>
        <p:nvSpPr>
          <p:cNvPr id="11" name="Text Box 16"/>
          <p:cNvSpPr txBox="1"/>
          <p:nvPr/>
        </p:nvSpPr>
        <p:spPr>
          <a:xfrm>
            <a:off x="5923598" y="1902460"/>
            <a:ext cx="1542415" cy="2952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Kursus Sepenuh Masa</a:t>
            </a:r>
          </a:p>
        </p:txBody>
      </p:sp>
      <p:sp>
        <p:nvSpPr>
          <p:cNvPr id="12" name="Text Box 17"/>
          <p:cNvSpPr txBox="1"/>
          <p:nvPr/>
        </p:nvSpPr>
        <p:spPr>
          <a:xfrm>
            <a:off x="5891848" y="2816860"/>
            <a:ext cx="1542415" cy="29527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Kursus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Separuh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Masa</a:t>
            </a:r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4059873" y="2360930"/>
            <a:ext cx="520065" cy="15875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rot="16200000" flipH="1">
            <a:off x="3147060" y="2012633"/>
            <a:ext cx="409575" cy="30480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 rot="5400000" flipH="1" flipV="1">
            <a:off x="3150235" y="2699068"/>
            <a:ext cx="428625" cy="32385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 rot="5400000" flipH="1">
            <a:off x="5538470" y="2696528"/>
            <a:ext cx="409575" cy="30480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5400000">
            <a:off x="5550535" y="2004378"/>
            <a:ext cx="428625" cy="323850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flipH="1" flipV="1">
            <a:off x="4572318" y="2362200"/>
            <a:ext cx="553720" cy="172085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32"/>
          <p:cNvSpPr txBox="1"/>
          <p:nvPr/>
        </p:nvSpPr>
        <p:spPr>
          <a:xfrm>
            <a:off x="4113213" y="3839210"/>
            <a:ext cx="902336" cy="3524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42 </a:t>
            </a:r>
            <a:r>
              <a:rPr lang="en-US" sz="1600" b="1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endParaRPr lang="en-US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33"/>
          <p:cNvSpPr txBox="1"/>
          <p:nvPr/>
        </p:nvSpPr>
        <p:spPr>
          <a:xfrm>
            <a:off x="4264343" y="1922462"/>
            <a:ext cx="733425" cy="3524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30 </a:t>
            </a:r>
            <a:r>
              <a:rPr lang="en-US" sz="1100" b="1" dirty="0" err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38"/>
          <p:cNvSpPr txBox="1"/>
          <p:nvPr/>
        </p:nvSpPr>
        <p:spPr>
          <a:xfrm>
            <a:off x="4045268" y="1214755"/>
            <a:ext cx="1095375" cy="3524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b="1" dirty="0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5% - LNPT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13"/>
          <p:cNvSpPr txBox="1"/>
          <p:nvPr/>
        </p:nvSpPr>
        <p:spPr>
          <a:xfrm>
            <a:off x="3820478" y="4791075"/>
            <a:ext cx="1571625" cy="4667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Sumbangan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Rasmi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Pengkayaan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Ilmu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 Box 41"/>
          <p:cNvSpPr txBox="1"/>
          <p:nvPr/>
        </p:nvSpPr>
        <p:spPr>
          <a:xfrm>
            <a:off x="4282123" y="5266690"/>
            <a:ext cx="733425" cy="35242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b="1">
                <a:solidFill>
                  <a:srgbClr val="0000FF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12 mata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4546918" y="4375785"/>
            <a:ext cx="0" cy="41465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572318" y="2356485"/>
            <a:ext cx="0" cy="632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19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" grpId="0"/>
      <p:bldP spid="5" grpId="0" animBg="1"/>
      <p:bldP spid="6" grpId="0" animBg="1"/>
      <p:bldP spid="7" grpId="0" animBg="1"/>
      <p:bldP spid="8" grpId="0"/>
      <p:bldP spid="9" grpId="0" animBg="1"/>
      <p:bldP spid="10" grpId="0" animBg="1"/>
      <p:bldP spid="11" grpId="0" animBg="1"/>
      <p:bldP spid="12" grpId="0" animBg="1"/>
      <p:bldP spid="19" grpId="0"/>
      <p:bldP spid="20" grpId="0"/>
      <p:bldP spid="22" grpId="0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1878" y="-152400"/>
            <a:ext cx="6563072" cy="1143000"/>
          </a:xfrm>
        </p:spPr>
        <p:txBody>
          <a:bodyPr/>
          <a:lstStyle/>
          <a:p>
            <a:r>
              <a:rPr lang="en-MY" b="1" dirty="0" smtClean="0">
                <a:solidFill>
                  <a:srgbClr val="FF0000"/>
                </a:solidFill>
              </a:rPr>
              <a:t>PENETAPAN MATA CPD PPP UTM</a:t>
            </a:r>
            <a:endParaRPr lang="en-MY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7792495"/>
              </p:ext>
            </p:extLst>
          </p:nvPr>
        </p:nvGraphicFramePr>
        <p:xfrm>
          <a:off x="76200" y="838200"/>
          <a:ext cx="8925273" cy="58887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821"/>
                <a:gridCol w="629094"/>
                <a:gridCol w="2830923"/>
                <a:gridCol w="2044556"/>
                <a:gridCol w="78637"/>
                <a:gridCol w="1988708"/>
                <a:gridCol w="881534"/>
              </a:tblGrid>
              <a:tr h="919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</a:rPr>
                        <a:t>NO.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>
                          <a:effectLst/>
                        </a:rPr>
                        <a:t>KATEGORI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</a:rPr>
                        <a:t>MATA CPD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>
                          <a:effectLst/>
                        </a:rPr>
                        <a:t>PEMBERAT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>
                          <a:effectLst/>
                        </a:rPr>
                        <a:t>JUMLAH MATA CPD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/>
                </a:tc>
              </a:tr>
              <a:tr h="289010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</a:rPr>
                        <a:t>1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1" dirty="0" err="1">
                          <a:effectLst/>
                        </a:rPr>
                        <a:t>Latihan</a:t>
                      </a:r>
                      <a:r>
                        <a:rPr lang="en-MY" sz="1800" b="1" dirty="0">
                          <a:effectLst/>
                        </a:rPr>
                        <a:t> </a:t>
                      </a:r>
                      <a:r>
                        <a:rPr lang="en-MY" sz="1800" b="1" dirty="0" err="1">
                          <a:effectLst/>
                        </a:rPr>
                        <a:t>Jangka</a:t>
                      </a:r>
                      <a:r>
                        <a:rPr lang="en-MY" sz="1800" b="1" dirty="0">
                          <a:effectLst/>
                        </a:rPr>
                        <a:t> </a:t>
                      </a:r>
                      <a:r>
                        <a:rPr lang="en-MY" sz="1800" b="1" dirty="0" err="1">
                          <a:effectLst/>
                        </a:rPr>
                        <a:t>Pendek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>
                          <a:effectLst/>
                        </a:rPr>
                        <a:t>30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</a:tr>
              <a:tr h="53340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</a:rPr>
                        <a:t>1.1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 err="1">
                          <a:effectLst/>
                        </a:rPr>
                        <a:t>Kursus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 dirty="0" err="1">
                          <a:effectLst/>
                        </a:rPr>
                        <a:t>Khusus</a:t>
                      </a:r>
                      <a:r>
                        <a:rPr lang="en-MY" sz="1800" dirty="0">
                          <a:effectLst/>
                        </a:rPr>
                        <a:t>/</a:t>
                      </a:r>
                      <a:r>
                        <a:rPr lang="en-MY" sz="1800" dirty="0" err="1">
                          <a:effectLst/>
                        </a:rPr>
                        <a:t>Wajib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</a:rPr>
                        <a:t>20 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gridSpan="2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jam = 1 </a:t>
                      </a:r>
                      <a:r>
                        <a:rPr lang="en-US" sz="1400" dirty="0" err="1">
                          <a:effectLst/>
                        </a:rPr>
                        <a:t>mata</a:t>
                      </a:r>
                      <a:r>
                        <a:rPr lang="en-US" sz="1400" dirty="0">
                          <a:effectLst/>
                        </a:rPr>
                        <a:t> CPD</a:t>
                      </a:r>
                      <a:endParaRPr lang="en-MY" sz="1400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</a:t>
                      </a:r>
                      <a:r>
                        <a:rPr lang="en-US" sz="1400" dirty="0" err="1">
                          <a:effectLst/>
                        </a:rPr>
                        <a:t>hari</a:t>
                      </a:r>
                      <a:r>
                        <a:rPr lang="en-US" sz="1400" dirty="0">
                          <a:effectLst/>
                        </a:rPr>
                        <a:t> = 6 </a:t>
                      </a:r>
                      <a:r>
                        <a:rPr lang="en-US" sz="1400" dirty="0" err="1">
                          <a:effectLst/>
                        </a:rPr>
                        <a:t>mata</a:t>
                      </a:r>
                      <a:r>
                        <a:rPr lang="en-US" sz="1400" dirty="0">
                          <a:effectLst/>
                        </a:rPr>
                        <a:t> CPD</a:t>
                      </a:r>
                      <a:endParaRPr lang="en-MY" sz="1400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 </a:t>
                      </a:r>
                      <a:r>
                        <a:rPr lang="en-US" sz="1400" dirty="0" err="1">
                          <a:effectLst/>
                        </a:rPr>
                        <a:t>hari</a:t>
                      </a:r>
                      <a:r>
                        <a:rPr lang="en-US" sz="1400" dirty="0">
                          <a:effectLst/>
                        </a:rPr>
                        <a:t> = 18 </a:t>
                      </a:r>
                      <a:r>
                        <a:rPr lang="en-US" sz="1400" dirty="0" err="1">
                          <a:effectLst/>
                        </a:rPr>
                        <a:t>mata</a:t>
                      </a:r>
                      <a:r>
                        <a:rPr lang="en-US" sz="1400" dirty="0">
                          <a:effectLst/>
                        </a:rPr>
                        <a:t> CPD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hMerge="1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166243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>
                          <a:effectLst/>
                        </a:rPr>
                        <a:t>1.2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 err="1">
                          <a:effectLst/>
                        </a:rPr>
                        <a:t>Kursus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>
                          <a:effectLst/>
                        </a:rPr>
                        <a:t>Umum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</a:rPr>
                        <a:t>10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gridSpan="2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jam = 0.5 </a:t>
                      </a:r>
                      <a:r>
                        <a:rPr lang="en-US" sz="1400" dirty="0" err="1">
                          <a:effectLst/>
                        </a:rPr>
                        <a:t>mata</a:t>
                      </a:r>
                      <a:r>
                        <a:rPr lang="en-US" sz="1400" dirty="0">
                          <a:effectLst/>
                        </a:rPr>
                        <a:t> CPD</a:t>
                      </a:r>
                      <a:endParaRPr lang="en-MY" sz="1400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 </a:t>
                      </a:r>
                      <a:r>
                        <a:rPr lang="en-US" sz="1400" dirty="0" err="1">
                          <a:effectLst/>
                        </a:rPr>
                        <a:t>hari</a:t>
                      </a:r>
                      <a:r>
                        <a:rPr lang="en-US" sz="1400" dirty="0">
                          <a:effectLst/>
                        </a:rPr>
                        <a:t> = 3 </a:t>
                      </a:r>
                      <a:r>
                        <a:rPr lang="en-US" sz="1400" dirty="0" err="1">
                          <a:effectLst/>
                        </a:rPr>
                        <a:t>mata</a:t>
                      </a:r>
                      <a:r>
                        <a:rPr lang="en-US" sz="1400" dirty="0">
                          <a:effectLst/>
                        </a:rPr>
                        <a:t> CPD</a:t>
                      </a:r>
                      <a:endParaRPr lang="en-MY" sz="1400" dirty="0">
                        <a:effectLst/>
                      </a:endParaRPr>
                    </a:p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 </a:t>
                      </a:r>
                      <a:r>
                        <a:rPr lang="en-US" sz="1400" dirty="0" err="1">
                          <a:effectLst/>
                        </a:rPr>
                        <a:t>hari</a:t>
                      </a:r>
                      <a:r>
                        <a:rPr lang="en-US" sz="1400" dirty="0">
                          <a:effectLst/>
                        </a:rPr>
                        <a:t> = 12 </a:t>
                      </a:r>
                      <a:r>
                        <a:rPr lang="en-US" sz="1400" dirty="0" err="1">
                          <a:effectLst/>
                        </a:rPr>
                        <a:t>mata</a:t>
                      </a:r>
                      <a:r>
                        <a:rPr lang="en-US" sz="1400" dirty="0">
                          <a:effectLst/>
                        </a:rPr>
                        <a:t> CPD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hMerge="1">
                  <a:txBody>
                    <a:bodyPr/>
                    <a:lstStyle/>
                    <a:p>
                      <a:pPr mar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49797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>
                          <a:effectLst/>
                        </a:rPr>
                        <a:t>2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b="1" dirty="0" err="1">
                          <a:effectLst/>
                        </a:rPr>
                        <a:t>Latihan</a:t>
                      </a:r>
                      <a:r>
                        <a:rPr lang="en-MY" sz="1800" b="1" dirty="0">
                          <a:effectLst/>
                        </a:rPr>
                        <a:t> </a:t>
                      </a:r>
                      <a:r>
                        <a:rPr lang="en-MY" sz="1800" b="1" dirty="0" err="1">
                          <a:effectLst/>
                        </a:rPr>
                        <a:t>Jangka</a:t>
                      </a:r>
                      <a:r>
                        <a:rPr lang="en-MY" sz="1800" b="1" dirty="0">
                          <a:effectLst/>
                        </a:rPr>
                        <a:t> </a:t>
                      </a:r>
                      <a:r>
                        <a:rPr lang="en-MY" sz="1800" b="1" dirty="0" err="1">
                          <a:effectLst/>
                        </a:rPr>
                        <a:t>Panjang</a:t>
                      </a:r>
                      <a:endParaRPr lang="en-MY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4979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>
                          <a:effectLst/>
                        </a:rPr>
                        <a:t>2.1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 err="1">
                          <a:effectLst/>
                        </a:rPr>
                        <a:t>Kursus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 dirty="0" err="1">
                          <a:effectLst/>
                        </a:rPr>
                        <a:t>Sepenuh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 dirty="0" err="1">
                          <a:effectLst/>
                        </a:rPr>
                        <a:t>Masa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</a:rPr>
                        <a:t>-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59436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Both"/>
                        <a:tabLst>
                          <a:tab pos="274320" algn="l"/>
                        </a:tabLst>
                      </a:pPr>
                      <a:r>
                        <a:rPr lang="en-MY" sz="1800" dirty="0" err="1">
                          <a:effectLst/>
                        </a:rPr>
                        <a:t>Tempoh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 dirty="0" err="1">
                          <a:effectLst/>
                        </a:rPr>
                        <a:t>kursus</a:t>
                      </a:r>
                      <a:r>
                        <a:rPr lang="en-MY" sz="1800" dirty="0">
                          <a:effectLst/>
                        </a:rPr>
                        <a:t> ≥ 3 </a:t>
                      </a:r>
                      <a:r>
                        <a:rPr lang="en-MY" sz="1800" dirty="0" err="1">
                          <a:effectLst/>
                        </a:rPr>
                        <a:t>bulan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</a:rPr>
                        <a:t>30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gridSpan="2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Both"/>
                        <a:tabLst>
                          <a:tab pos="274320" algn="l"/>
                        </a:tabLst>
                      </a:pPr>
                      <a:r>
                        <a:rPr lang="en-MY" sz="1800" dirty="0" err="1">
                          <a:effectLst/>
                        </a:rPr>
                        <a:t>Tempoh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 dirty="0" err="1">
                          <a:effectLst/>
                        </a:rPr>
                        <a:t>kursus</a:t>
                      </a:r>
                      <a:r>
                        <a:rPr lang="en-MY" sz="1800" dirty="0">
                          <a:effectLst/>
                        </a:rPr>
                        <a:t> ≥ 2 </a:t>
                      </a:r>
                      <a:r>
                        <a:rPr lang="en-MY" sz="1800" dirty="0" err="1">
                          <a:effectLst/>
                        </a:rPr>
                        <a:t>minggu</a:t>
                      </a:r>
                      <a:r>
                        <a:rPr lang="en-MY" sz="1800" dirty="0">
                          <a:effectLst/>
                        </a:rPr>
                        <a:t> &lt; 3 </a:t>
                      </a:r>
                      <a:r>
                        <a:rPr lang="en-MY" sz="1800" dirty="0" err="1">
                          <a:effectLst/>
                        </a:rPr>
                        <a:t>bulan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>
                          <a:effectLst/>
                        </a:rPr>
                        <a:t>15 + 15 mata dari LJPdk @ LJPjg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gridSpan="2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49797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</a:rPr>
                        <a:t>2.2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 err="1">
                          <a:effectLst/>
                        </a:rPr>
                        <a:t>Kursus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 dirty="0" err="1">
                          <a:effectLst/>
                        </a:rPr>
                        <a:t>Separuh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 dirty="0" err="1">
                          <a:effectLst/>
                        </a:rPr>
                        <a:t>Masa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</a:rPr>
                        <a:t>-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MY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8702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Both"/>
                        <a:tabLst>
                          <a:tab pos="274320" algn="l"/>
                        </a:tabLst>
                      </a:pPr>
                      <a:r>
                        <a:rPr lang="en-MY" sz="1800">
                          <a:effectLst/>
                        </a:rPr>
                        <a:t>Tempoh kursus ≥ 3 bulan 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 smtClean="0">
                          <a:effectLst/>
                        </a:rPr>
                        <a:t> </a:t>
                      </a:r>
                      <a:r>
                        <a:rPr lang="en-MY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+ 20 </a:t>
                      </a:r>
                      <a:r>
                        <a:rPr lang="en-MY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mata</a:t>
                      </a:r>
                      <a:r>
                        <a:rPr lang="en-MY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dari</a:t>
                      </a:r>
                      <a:r>
                        <a:rPr lang="en-MY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MY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LJPdk</a:t>
                      </a:r>
                      <a:r>
                        <a:rPr lang="en-MY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@ </a:t>
                      </a:r>
                      <a:r>
                        <a:rPr lang="en-MY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LJPjg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gridSpan="2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lphaLcParenBoth"/>
                        <a:tabLst>
                          <a:tab pos="274320" algn="l"/>
                        </a:tabLst>
                      </a:pPr>
                      <a:r>
                        <a:rPr lang="en-MY" sz="1800">
                          <a:effectLst/>
                        </a:rPr>
                        <a:t>Tempoh kursus ≥ 2 minggu &lt; 3 bulan </a:t>
                      </a:r>
                      <a:endParaRPr lang="en-MY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800" dirty="0">
                          <a:effectLst/>
                        </a:rPr>
                        <a:t>5 + 25 </a:t>
                      </a:r>
                      <a:r>
                        <a:rPr lang="en-MY" sz="1800" dirty="0" err="1">
                          <a:effectLst/>
                        </a:rPr>
                        <a:t>mata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 dirty="0" err="1">
                          <a:effectLst/>
                        </a:rPr>
                        <a:t>dari</a:t>
                      </a:r>
                      <a:r>
                        <a:rPr lang="en-MY" sz="1800" dirty="0">
                          <a:effectLst/>
                        </a:rPr>
                        <a:t> </a:t>
                      </a:r>
                      <a:r>
                        <a:rPr lang="en-MY" sz="1800" dirty="0" err="1">
                          <a:effectLst/>
                        </a:rPr>
                        <a:t>LJPdk</a:t>
                      </a:r>
                      <a:r>
                        <a:rPr lang="en-MY" sz="1800" dirty="0">
                          <a:effectLst/>
                        </a:rPr>
                        <a:t> @ </a:t>
                      </a:r>
                      <a:r>
                        <a:rPr lang="en-MY" sz="1800" dirty="0" err="1">
                          <a:effectLst/>
                        </a:rPr>
                        <a:t>LJPjg</a:t>
                      </a:r>
                      <a:endParaRPr lang="en-MY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gridSpan="2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980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928" y="-152400"/>
            <a:ext cx="6563072" cy="1143000"/>
          </a:xfrm>
        </p:spPr>
        <p:txBody>
          <a:bodyPr/>
          <a:lstStyle/>
          <a:p>
            <a:r>
              <a:rPr lang="en-MY" b="1" dirty="0">
                <a:solidFill>
                  <a:srgbClr val="FF0000"/>
                </a:solidFill>
              </a:rPr>
              <a:t>PENETAPAN MATA CPD PPP UTM</a:t>
            </a:r>
            <a:endParaRPr lang="en-MY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933569"/>
              </p:ext>
            </p:extLst>
          </p:nvPr>
        </p:nvGraphicFramePr>
        <p:xfrm>
          <a:off x="228600" y="749718"/>
          <a:ext cx="8610600" cy="5486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3400"/>
                <a:gridCol w="4457457"/>
                <a:gridCol w="1036564"/>
                <a:gridCol w="1705665"/>
                <a:gridCol w="877514"/>
              </a:tblGrid>
              <a:tr h="6252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NO.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KATEGORI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MATA CPD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PEMBERAT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JUMLAH MATA CPD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/>
                </a:tc>
              </a:tr>
              <a:tr h="1250487"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3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err="1">
                          <a:effectLst/>
                        </a:rPr>
                        <a:t>Pengkayaan</a:t>
                      </a:r>
                      <a:r>
                        <a:rPr lang="en-MY" sz="1600" b="1" dirty="0">
                          <a:effectLst/>
                        </a:rPr>
                        <a:t> </a:t>
                      </a:r>
                      <a:r>
                        <a:rPr lang="en-MY" sz="1600" b="1" dirty="0" err="1">
                          <a:effectLst/>
                        </a:rPr>
                        <a:t>Ilmu</a:t>
                      </a:r>
                      <a:endParaRPr lang="en-MY" sz="16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US" sz="1600" dirty="0" err="1">
                          <a:effectLst/>
                        </a:rPr>
                        <a:t>Kehadiran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Majlis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Rasmi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Universiti</a:t>
                      </a:r>
                      <a:endParaRPr lang="en-MY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US" sz="1600" dirty="0" err="1">
                          <a:effectLst/>
                        </a:rPr>
                        <a:t>Perhimpunan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Bulanan</a:t>
                      </a:r>
                      <a:r>
                        <a:rPr lang="en-US" sz="1600" dirty="0">
                          <a:effectLst/>
                        </a:rPr>
                        <a:t> NC</a:t>
                      </a:r>
                      <a:endParaRPr lang="en-MY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US" sz="1600" dirty="0" err="1">
                          <a:effectLst/>
                        </a:rPr>
                        <a:t>Ceramah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Perdana</a:t>
                      </a:r>
                      <a:endParaRPr lang="en-MY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US" sz="1600" dirty="0">
                          <a:effectLst/>
                        </a:rPr>
                        <a:t>Program Gaya </a:t>
                      </a:r>
                      <a:r>
                        <a:rPr lang="en-US" sz="1600" dirty="0" err="1">
                          <a:effectLst/>
                        </a:rPr>
                        <a:t>Hidup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Sihat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1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1y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12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</a:tr>
              <a:tr h="362460"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Both"/>
                        <a:tabLst>
                          <a:tab pos="341630" algn="l"/>
                        </a:tabLst>
                      </a:pPr>
                      <a:r>
                        <a:rPr lang="en-MY" sz="1600">
                          <a:effectLst/>
                        </a:rPr>
                        <a:t>Program Budaya Al-Quran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dirty="0">
                          <a:effectLst/>
                        </a:rPr>
                        <a:t>0.17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0.17y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25009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4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err="1">
                          <a:effectLst/>
                        </a:rPr>
                        <a:t>Sumbangan</a:t>
                      </a:r>
                      <a:r>
                        <a:rPr lang="en-MY" sz="1600" b="1" dirty="0">
                          <a:effectLst/>
                        </a:rPr>
                        <a:t> </a:t>
                      </a:r>
                      <a:r>
                        <a:rPr lang="en-MY" sz="1600" b="1" dirty="0" err="1">
                          <a:effectLst/>
                        </a:rPr>
                        <a:t>Rasmi</a:t>
                      </a:r>
                      <a:endParaRPr lang="en-MY" sz="1600" b="1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MY" sz="1600" dirty="0">
                          <a:effectLst/>
                        </a:rPr>
                        <a:t>Kumpulan </a:t>
                      </a:r>
                      <a:r>
                        <a:rPr lang="en-MY" sz="1600" dirty="0" err="1">
                          <a:effectLst/>
                        </a:rPr>
                        <a:t>Inovatif</a:t>
                      </a:r>
                      <a:r>
                        <a:rPr lang="en-MY" sz="1600" dirty="0">
                          <a:effectLst/>
                        </a:rPr>
                        <a:t> </a:t>
                      </a:r>
                      <a:r>
                        <a:rPr lang="en-MY" sz="1600" dirty="0" err="1">
                          <a:effectLst/>
                        </a:rPr>
                        <a:t>dan</a:t>
                      </a:r>
                      <a:r>
                        <a:rPr lang="en-MY" sz="1600" dirty="0">
                          <a:effectLst/>
                        </a:rPr>
                        <a:t> </a:t>
                      </a:r>
                      <a:r>
                        <a:rPr lang="en-MY" sz="1600" dirty="0" err="1">
                          <a:effectLst/>
                        </a:rPr>
                        <a:t>Kreatif</a:t>
                      </a:r>
                      <a:endParaRPr lang="en-MY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MY" sz="1600" dirty="0">
                          <a:effectLst/>
                        </a:rPr>
                        <a:t>Program-program </a:t>
                      </a:r>
                      <a:r>
                        <a:rPr lang="en-MY" sz="1600" dirty="0" err="1">
                          <a:effectLst/>
                        </a:rPr>
                        <a:t>Inovasi</a:t>
                      </a:r>
                      <a:r>
                        <a:rPr lang="en-MY" sz="1600" dirty="0">
                          <a:effectLst/>
                        </a:rPr>
                        <a:t> &amp; </a:t>
                      </a:r>
                      <a:r>
                        <a:rPr lang="en-MY" sz="1600" dirty="0" err="1">
                          <a:effectLst/>
                        </a:rPr>
                        <a:t>Reka</a:t>
                      </a:r>
                      <a:r>
                        <a:rPr lang="en-MY" sz="1600" dirty="0">
                          <a:effectLst/>
                        </a:rPr>
                        <a:t> </a:t>
                      </a:r>
                      <a:r>
                        <a:rPr lang="en-MY" sz="1600" dirty="0" err="1">
                          <a:effectLst/>
                        </a:rPr>
                        <a:t>Cipta</a:t>
                      </a:r>
                      <a:endParaRPr lang="en-MY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MY" sz="1600" dirty="0" err="1">
                          <a:effectLst/>
                        </a:rPr>
                        <a:t>Penglibatan</a:t>
                      </a:r>
                      <a:r>
                        <a:rPr lang="en-MY" sz="1600" dirty="0">
                          <a:effectLst/>
                        </a:rPr>
                        <a:t> </a:t>
                      </a:r>
                      <a:r>
                        <a:rPr lang="en-MY" sz="1600" dirty="0" err="1">
                          <a:effectLst/>
                        </a:rPr>
                        <a:t>dalam</a:t>
                      </a:r>
                      <a:r>
                        <a:rPr lang="en-MY" sz="1600" dirty="0">
                          <a:effectLst/>
                        </a:rPr>
                        <a:t> </a:t>
                      </a:r>
                      <a:r>
                        <a:rPr lang="en-MY" sz="1600" dirty="0" err="1">
                          <a:effectLst/>
                        </a:rPr>
                        <a:t>Sukan</a:t>
                      </a:r>
                      <a:r>
                        <a:rPr lang="en-MY" sz="1600" dirty="0">
                          <a:effectLst/>
                        </a:rPr>
                        <a:t>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MY" sz="1600" dirty="0" err="1">
                          <a:effectLst/>
                        </a:rPr>
                        <a:t>Lawatan</a:t>
                      </a:r>
                      <a:r>
                        <a:rPr lang="en-MY" sz="1600" dirty="0">
                          <a:effectLst/>
                        </a:rPr>
                        <a:t> </a:t>
                      </a:r>
                      <a:r>
                        <a:rPr lang="en-MY" sz="1600" dirty="0" err="1">
                          <a:effectLst/>
                        </a:rPr>
                        <a:t>Rasmi</a:t>
                      </a:r>
                      <a:r>
                        <a:rPr lang="en-MY" sz="1600" dirty="0">
                          <a:effectLst/>
                        </a:rPr>
                        <a:t>/</a:t>
                      </a:r>
                      <a:r>
                        <a:rPr lang="en-MY" sz="1600" dirty="0" err="1">
                          <a:effectLst/>
                        </a:rPr>
                        <a:t>Korporat</a:t>
                      </a:r>
                      <a:r>
                        <a:rPr lang="en-MY" sz="1600" dirty="0">
                          <a:effectLst/>
                        </a:rPr>
                        <a:t>/ </a:t>
                      </a:r>
                      <a:r>
                        <a:rPr lang="en-MY" sz="1600" dirty="0" err="1">
                          <a:effectLst/>
                        </a:rPr>
                        <a:t>Sambil</a:t>
                      </a:r>
                      <a:r>
                        <a:rPr lang="en-MY" sz="1600" dirty="0">
                          <a:effectLst/>
                        </a:rPr>
                        <a:t> </a:t>
                      </a:r>
                      <a:r>
                        <a:rPr lang="en-MY" sz="1600" dirty="0" err="1">
                          <a:effectLst/>
                        </a:rPr>
                        <a:t>Belajar</a:t>
                      </a:r>
                      <a:endParaRPr lang="en-MY" sz="16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MY" sz="1600" dirty="0" err="1">
                          <a:effectLst/>
                        </a:rPr>
                        <a:t>Penglibatan</a:t>
                      </a:r>
                      <a:r>
                        <a:rPr lang="en-MY" sz="1600" dirty="0">
                          <a:effectLst/>
                        </a:rPr>
                        <a:t> Program </a:t>
                      </a:r>
                      <a:r>
                        <a:rPr lang="en-MY" sz="1600" dirty="0" err="1" smtClean="0">
                          <a:effectLst/>
                        </a:rPr>
                        <a:t>Khidmat</a:t>
                      </a:r>
                      <a:r>
                        <a:rPr lang="en-MY" sz="1600" dirty="0" smtClean="0">
                          <a:effectLst/>
                        </a:rPr>
                        <a:t> </a:t>
                      </a:r>
                      <a:r>
                        <a:rPr lang="en-MY" sz="1600" dirty="0" err="1">
                          <a:effectLst/>
                        </a:rPr>
                        <a:t>Masyarakat</a:t>
                      </a:r>
                      <a:r>
                        <a:rPr lang="en-MY" sz="1600" dirty="0">
                          <a:effectLst/>
                        </a:rPr>
                        <a:t> (</a:t>
                      </a:r>
                      <a:r>
                        <a:rPr lang="en-MY" sz="1600" dirty="0" err="1">
                          <a:effectLst/>
                        </a:rPr>
                        <a:t>Contoh</a:t>
                      </a:r>
                      <a:r>
                        <a:rPr lang="en-MY" sz="1600" dirty="0">
                          <a:effectLst/>
                        </a:rPr>
                        <a:t>: USR)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romanLcParenBoth"/>
                      </a:pPr>
                      <a:r>
                        <a:rPr lang="en-MY" sz="1600" dirty="0">
                          <a:effectLst/>
                        </a:rPr>
                        <a:t>Lain-lain </a:t>
                      </a:r>
                      <a:r>
                        <a:rPr lang="en-MY" sz="1600" dirty="0" err="1">
                          <a:effectLst/>
                        </a:rPr>
                        <a:t>sumbangan</a:t>
                      </a:r>
                      <a:r>
                        <a:rPr lang="en-MY" sz="1600" dirty="0">
                          <a:effectLst/>
                        </a:rPr>
                        <a:t> </a:t>
                      </a:r>
                      <a:r>
                        <a:rPr lang="en-MY" sz="1600" dirty="0" err="1">
                          <a:effectLst/>
                        </a:rPr>
                        <a:t>rasmi</a:t>
                      </a:r>
                      <a:r>
                        <a:rPr lang="en-MY" sz="1600" dirty="0">
                          <a:effectLst/>
                        </a:rPr>
                        <a:t> yang </a:t>
                      </a:r>
                      <a:r>
                        <a:rPr lang="en-MY" sz="1600" dirty="0" err="1">
                          <a:effectLst/>
                        </a:rPr>
                        <a:t>relevan</a:t>
                      </a:r>
                      <a:r>
                        <a:rPr lang="en-MY" sz="1600" dirty="0">
                          <a:effectLst/>
                        </a:rPr>
                        <a:t>.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MY" sz="1600" dirty="0">
                          <a:effectLst/>
                        </a:rPr>
                        <a:t>1</a:t>
                      </a:r>
                      <a:endParaRPr lang="en-MY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Peringkat: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PTJ = 1y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Universiti = 2y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Kebangsaan = 3y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Antarabangsa = 4y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v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</a:tr>
              <a:tr h="37964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>
                          <a:effectLst/>
                        </a:rPr>
                        <a:t> </a:t>
                      </a:r>
                      <a:endParaRPr lang="en-MY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 err="1">
                          <a:effectLst/>
                        </a:rPr>
                        <a:t>Jumlah</a:t>
                      </a:r>
                      <a:r>
                        <a:rPr lang="en-MY" sz="1600" b="1" dirty="0">
                          <a:effectLst/>
                        </a:rPr>
                        <a:t> </a:t>
                      </a:r>
                      <a:r>
                        <a:rPr lang="en-MY" sz="1600" b="1" dirty="0" err="1">
                          <a:effectLst/>
                        </a:rPr>
                        <a:t>Keseluruhan</a:t>
                      </a:r>
                      <a:r>
                        <a:rPr lang="en-MY" sz="1600" b="1" dirty="0">
                          <a:effectLst/>
                        </a:rPr>
                        <a:t> Mata CPD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M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MY" sz="1600" b="1" dirty="0">
                          <a:effectLst/>
                        </a:rPr>
                        <a:t>42</a:t>
                      </a:r>
                      <a:endParaRPr lang="en-MY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4600" marR="2460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8472" y="6248400"/>
            <a:ext cx="21999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MY" dirty="0" smtClean="0"/>
              <a:t>y = </a:t>
            </a:r>
            <a:r>
              <a:rPr lang="en-MY" dirty="0" err="1" smtClean="0"/>
              <a:t>bilangan</a:t>
            </a:r>
            <a:r>
              <a:rPr lang="en-MY" dirty="0" smtClean="0"/>
              <a:t> </a:t>
            </a:r>
            <a:r>
              <a:rPr lang="en-MY" dirty="0" err="1" smtClean="0"/>
              <a:t>aktiviti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20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8" t="2778" r="14884" b="3769"/>
          <a:stretch/>
        </p:blipFill>
        <p:spPr bwMode="auto">
          <a:xfrm>
            <a:off x="0" y="25400"/>
            <a:ext cx="9144000" cy="6836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477000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Sumber</a:t>
            </a:r>
            <a:r>
              <a:rPr lang="en-US" sz="1400" dirty="0" smtClean="0"/>
              <a:t>: DLSMSA, PP 6/2005, JPA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57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2580" r="14886" b="3571"/>
          <a:stretch/>
        </p:blipFill>
        <p:spPr bwMode="auto">
          <a:xfrm>
            <a:off x="7257" y="29029"/>
            <a:ext cx="9158514" cy="686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550223"/>
            <a:ext cx="281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Sumber</a:t>
            </a:r>
            <a:r>
              <a:rPr lang="en-US" sz="1400" dirty="0" smtClean="0">
                <a:solidFill>
                  <a:schemeClr val="bg1"/>
                </a:solidFill>
              </a:rPr>
              <a:t>: DLSMSA, PP 6/2005, JPA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2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b="1" dirty="0" smtClean="0"/>
              <a:t>LANGKAH2 MENYEMAK CPD (STAF)</a:t>
            </a:r>
            <a:endParaRPr lang="en-MY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8961" r="85359" b="30000"/>
          <a:stretch/>
        </p:blipFill>
        <p:spPr>
          <a:xfrm>
            <a:off x="233537" y="990600"/>
            <a:ext cx="1905000" cy="4876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9" t="28125" r="16032" b="32292"/>
          <a:stretch/>
        </p:blipFill>
        <p:spPr>
          <a:xfrm>
            <a:off x="2298700" y="1905000"/>
            <a:ext cx="6477001" cy="2895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3537" y="1219200"/>
            <a:ext cx="45226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1</a:t>
            </a:r>
            <a:endParaRPr lang="en-MY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71800" y="2667000"/>
            <a:ext cx="45226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2</a:t>
            </a:r>
            <a:endParaRPr lang="en-MY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2667000"/>
            <a:ext cx="45226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b="1" dirty="0"/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0" y="4191000"/>
            <a:ext cx="45226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b="1" dirty="0"/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53387" y="4800600"/>
            <a:ext cx="45226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b="1" dirty="0"/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05651" y="4985266"/>
            <a:ext cx="97155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Search</a:t>
            </a:r>
            <a:endParaRPr lang="en-MY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650194" y="4532828"/>
            <a:ext cx="24433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err="1" smtClean="0"/>
              <a:t>Pilih</a:t>
            </a:r>
            <a:r>
              <a:rPr lang="en-MY" b="1" dirty="0" smtClean="0"/>
              <a:t> </a:t>
            </a:r>
            <a:r>
              <a:rPr lang="en-MY" b="1" dirty="0" err="1" smtClean="0"/>
              <a:t>Tahun</a:t>
            </a:r>
            <a:r>
              <a:rPr lang="en-MY" b="1" dirty="0" smtClean="0"/>
              <a:t> </a:t>
            </a:r>
            <a:r>
              <a:rPr lang="en-MY" b="1" dirty="0" err="1" smtClean="0"/>
              <a:t>dan</a:t>
            </a:r>
            <a:r>
              <a:rPr lang="en-MY" b="1" dirty="0" smtClean="0"/>
              <a:t> </a:t>
            </a:r>
            <a:r>
              <a:rPr lang="en-MY" b="1" dirty="0" err="1" smtClean="0"/>
              <a:t>tarikh</a:t>
            </a:r>
            <a:endParaRPr lang="en-MY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486650" y="2759333"/>
            <a:ext cx="144921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err="1" smtClean="0"/>
              <a:t>Kategori</a:t>
            </a:r>
            <a:r>
              <a:rPr lang="en-MY" b="1" dirty="0" smtClean="0"/>
              <a:t> </a:t>
            </a:r>
            <a:r>
              <a:rPr lang="en-MY" b="1" dirty="0" err="1" smtClean="0"/>
              <a:t>staf</a:t>
            </a:r>
            <a:endParaRPr lang="en-MY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71799" y="2978110"/>
            <a:ext cx="228600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err="1" smtClean="0"/>
              <a:t>Klick</a:t>
            </a:r>
            <a:r>
              <a:rPr lang="en-MY" b="1" dirty="0" smtClean="0"/>
              <a:t> </a:t>
            </a:r>
            <a:r>
              <a:rPr lang="en-MY" b="1" dirty="0" err="1" smtClean="0"/>
              <a:t>Rekod</a:t>
            </a:r>
            <a:r>
              <a:rPr lang="en-MY" b="1" dirty="0" smtClean="0"/>
              <a:t> CPD - </a:t>
            </a:r>
            <a:r>
              <a:rPr lang="en-MY" b="1" dirty="0" err="1" smtClean="0"/>
              <a:t>Staf</a:t>
            </a:r>
            <a:endParaRPr lang="en-MY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70078" y="1447800"/>
            <a:ext cx="16684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err="1" smtClean="0"/>
              <a:t>Pilih</a:t>
            </a:r>
            <a:r>
              <a:rPr lang="en-MY" b="1" dirty="0" smtClean="0"/>
              <a:t> Menu HCD</a:t>
            </a:r>
            <a:endParaRPr lang="en-MY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831769" y="2897892"/>
            <a:ext cx="45226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MY" b="1" dirty="0" smtClean="0"/>
              <a:t>4</a:t>
            </a:r>
            <a:endParaRPr lang="en-MY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62363" y="3239720"/>
            <a:ext cx="2443337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MY" b="1" dirty="0" err="1" smtClean="0"/>
              <a:t>Masukkan</a:t>
            </a:r>
            <a:r>
              <a:rPr lang="en-MY" b="1" dirty="0" smtClean="0"/>
              <a:t> No, </a:t>
            </a:r>
            <a:r>
              <a:rPr lang="en-MY" b="1" dirty="0" err="1" smtClean="0"/>
              <a:t>Pekerja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422925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928" y="38100"/>
            <a:ext cx="6563072" cy="1143000"/>
          </a:xfrm>
        </p:spPr>
        <p:txBody>
          <a:bodyPr/>
          <a:lstStyle/>
          <a:p>
            <a:r>
              <a:rPr lang="en-MY" b="1" dirty="0" smtClean="0">
                <a:solidFill>
                  <a:srgbClr val="FF0000"/>
                </a:solidFill>
              </a:rPr>
              <a:t>PERKARA-PERKARA YANG PERLU DIAMBIL PERHATIAN</a:t>
            </a:r>
            <a:endParaRPr lang="en-MY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334000"/>
          </a:xfrm>
        </p:spPr>
        <p:txBody>
          <a:bodyPr/>
          <a:lstStyle/>
          <a:p>
            <a:pPr marL="542925" indent="-542925" algn="just">
              <a:buNone/>
              <a:tabLst>
                <a:tab pos="533400" algn="l"/>
              </a:tabLst>
            </a:pPr>
            <a:r>
              <a:rPr lang="en-MY" dirty="0" smtClean="0"/>
              <a:t>1)</a:t>
            </a:r>
            <a:r>
              <a:rPr lang="en-MY" dirty="0"/>
              <a:t>	</a:t>
            </a:r>
            <a:r>
              <a:rPr lang="en-MY" dirty="0" smtClean="0"/>
              <a:t>Proses </a:t>
            </a:r>
            <a:r>
              <a:rPr lang="en-MY" dirty="0" err="1"/>
              <a:t>kemasukan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</a:t>
            </a:r>
            <a:r>
              <a:rPr lang="en-MY" dirty="0" err="1"/>
              <a:t>kursus</a:t>
            </a:r>
            <a:r>
              <a:rPr lang="en-MY" dirty="0"/>
              <a:t> </a:t>
            </a:r>
            <a:r>
              <a:rPr lang="en-MY" dirty="0" err="1"/>
              <a:t>mestilah</a:t>
            </a:r>
            <a:r>
              <a:rPr lang="en-MY" dirty="0"/>
              <a:t> </a:t>
            </a:r>
            <a:r>
              <a:rPr lang="en-MY" dirty="0" err="1"/>
              <a:t>diselesaikan</a:t>
            </a:r>
            <a:r>
              <a:rPr lang="en-MY" dirty="0"/>
              <a:t> </a:t>
            </a:r>
            <a:r>
              <a:rPr lang="en-MY" dirty="0" err="1"/>
              <a:t>sehingga</a:t>
            </a:r>
            <a:r>
              <a:rPr lang="en-MY" dirty="0"/>
              <a:t> </a:t>
            </a:r>
            <a:r>
              <a:rPr lang="en-MY" dirty="0" err="1"/>
              <a:t>staf</a:t>
            </a:r>
            <a:r>
              <a:rPr lang="en-MY" dirty="0"/>
              <a:t> </a:t>
            </a:r>
            <a:r>
              <a:rPr lang="en-MY" dirty="0" err="1"/>
              <a:t>layak</a:t>
            </a:r>
            <a:r>
              <a:rPr lang="en-MY" dirty="0"/>
              <a:t> </a:t>
            </a:r>
            <a:r>
              <a:rPr lang="en-MY" dirty="0" err="1"/>
              <a:t>sijil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submit </a:t>
            </a:r>
            <a:r>
              <a:rPr lang="en-MY" dirty="0" err="1"/>
              <a:t>butang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smtClean="0"/>
              <a:t>CPD.</a:t>
            </a:r>
            <a:endParaRPr lang="en-MY" dirty="0"/>
          </a:p>
          <a:p>
            <a:pPr marL="542925" indent="-542925" algn="just">
              <a:buNone/>
              <a:tabLst>
                <a:tab pos="533400" algn="l"/>
              </a:tabLst>
            </a:pPr>
            <a:r>
              <a:rPr lang="en-MY" dirty="0" smtClean="0"/>
              <a:t>2)  	</a:t>
            </a:r>
            <a:r>
              <a:rPr lang="en-MY" dirty="0" err="1" smtClean="0"/>
              <a:t>Rujuk</a:t>
            </a:r>
            <a:r>
              <a:rPr lang="en-MY" dirty="0" smtClean="0"/>
              <a:t> </a:t>
            </a:r>
            <a:r>
              <a:rPr lang="en-MY" dirty="0" err="1"/>
              <a:t>Panduan</a:t>
            </a:r>
            <a:r>
              <a:rPr lang="en-MY" dirty="0"/>
              <a:t> </a:t>
            </a:r>
            <a:r>
              <a:rPr lang="en-MY" dirty="0" err="1"/>
              <a:t>Pelaksanaan</a:t>
            </a:r>
            <a:r>
              <a:rPr lang="en-MY" dirty="0"/>
              <a:t> </a:t>
            </a:r>
            <a:r>
              <a:rPr lang="en-MY" dirty="0" err="1"/>
              <a:t>Sistem</a:t>
            </a:r>
            <a:r>
              <a:rPr lang="en-MY" dirty="0"/>
              <a:t> </a:t>
            </a:r>
            <a:r>
              <a:rPr lang="en-MY" dirty="0" err="1"/>
              <a:t>Pengumpulan</a:t>
            </a:r>
            <a:r>
              <a:rPr lang="en-MY" dirty="0"/>
              <a:t> Mata </a:t>
            </a:r>
            <a:r>
              <a:rPr lang="en-MY" dirty="0" err="1"/>
              <a:t>MyCPD</a:t>
            </a:r>
            <a:r>
              <a:rPr lang="en-MY" dirty="0"/>
              <a:t> PPP UTM yang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diluluskan</a:t>
            </a:r>
            <a:r>
              <a:rPr lang="en-MY" dirty="0"/>
              <a:t> </a:t>
            </a:r>
            <a:r>
              <a:rPr lang="en-MY" dirty="0" err="1"/>
              <a:t>oleh</a:t>
            </a:r>
            <a:r>
              <a:rPr lang="en-MY" dirty="0"/>
              <a:t> JPU </a:t>
            </a:r>
            <a:r>
              <a:rPr lang="en-MY" dirty="0" err="1"/>
              <a:t>pada</a:t>
            </a:r>
            <a:r>
              <a:rPr lang="en-MY" dirty="0"/>
              <a:t> 2 Nov. 2015</a:t>
            </a:r>
            <a:r>
              <a:rPr lang="en-MY" dirty="0" smtClean="0"/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641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437063"/>
            <a:ext cx="4138613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4149725"/>
            <a:ext cx="4586287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5025"/>
            <a:ext cx="7993063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96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lvl="1" algn="r"/>
            <a:r>
              <a:rPr lang="en-US" sz="3600" b="1" dirty="0" smtClean="0">
                <a:ln/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uhaus 93" panose="04030905020B02020C02" pitchFamily="82" charset="0"/>
              </a:rPr>
              <a:t>MATLAMAT </a:t>
            </a:r>
            <a:r>
              <a:rPr lang="en-US" sz="3600" b="1" dirty="0" err="1" smtClean="0">
                <a:ln/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uhaus 93" panose="04030905020B02020C02" pitchFamily="82" charset="0"/>
              </a:rPr>
              <a:t>MyCPD</a:t>
            </a:r>
            <a:r>
              <a:rPr lang="en-US" sz="3600" b="1" dirty="0" smtClean="0">
                <a:ln/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uhaus 93" panose="04030905020B02020C02" pitchFamily="82" charset="0"/>
              </a:rPr>
              <a:t> PPP UTM</a:t>
            </a:r>
            <a:endParaRPr lang="en-US" sz="6000" b="1" dirty="0">
              <a:ln/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" y="1828800"/>
            <a:ext cx="8229600" cy="3581400"/>
          </a:xfrm>
          <a:prstGeom prst="round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400" dirty="0" err="1" smtClean="0"/>
              <a:t>Menggalakkan</a:t>
            </a:r>
            <a:r>
              <a:rPr lang="en-US" sz="2400" dirty="0" smtClean="0"/>
              <a:t>, </a:t>
            </a:r>
            <a:r>
              <a:rPr lang="en-US" sz="2400" dirty="0" err="1" smtClean="0"/>
              <a:t>mempertingkatkan</a:t>
            </a:r>
            <a:r>
              <a:rPr lang="en-US" sz="2400" dirty="0" smtClean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kemahiran</a:t>
            </a:r>
            <a:r>
              <a:rPr lang="en-US" sz="2400" dirty="0"/>
              <a:t> </a:t>
            </a:r>
            <a:r>
              <a:rPr lang="en-US" sz="2400" dirty="0" err="1"/>
              <a:t>profesional</a:t>
            </a:r>
            <a:r>
              <a:rPr lang="en-US" sz="2400" dirty="0"/>
              <a:t> </a:t>
            </a:r>
            <a:r>
              <a:rPr lang="en-US" sz="2400" dirty="0" smtClean="0"/>
              <a:t>PPP di </a:t>
            </a:r>
            <a:r>
              <a:rPr lang="en-US" sz="2400" dirty="0" err="1" smtClean="0"/>
              <a:t>samping</a:t>
            </a:r>
            <a:r>
              <a:rPr lang="en-US" sz="2400" dirty="0" smtClean="0"/>
              <a:t> </a:t>
            </a:r>
            <a:r>
              <a:rPr lang="en-US" sz="2400" dirty="0" err="1" smtClean="0"/>
              <a:t>menekankan</a:t>
            </a:r>
            <a:r>
              <a:rPr lang="en-US" sz="2400" dirty="0" smtClean="0"/>
              <a:t> </a:t>
            </a:r>
            <a:r>
              <a:rPr lang="en-US" sz="2400" dirty="0" err="1" smtClean="0"/>
              <a:t>nilai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amalan</a:t>
            </a:r>
            <a:r>
              <a:rPr lang="en-US" sz="2400" dirty="0"/>
              <a:t> </a:t>
            </a:r>
            <a:r>
              <a:rPr lang="en-US" sz="2400" dirty="0" err="1"/>
              <a:t>profesional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</a:t>
            </a:r>
            <a:r>
              <a:rPr lang="ms-MY" sz="2400" dirty="0"/>
              <a:t>budaya pembelajaran berterusan </a:t>
            </a:r>
            <a:r>
              <a:rPr lang="ms-MY" sz="2400" dirty="0" smtClean="0"/>
              <a:t>dan pembelajaran sepanjang hayat.  </a:t>
            </a:r>
            <a:r>
              <a:rPr lang="ms-MY" sz="2400" dirty="0"/>
              <a:t>Selain itu, ia juga</a:t>
            </a:r>
            <a:r>
              <a:rPr lang="en-US" sz="2400" dirty="0"/>
              <a:t> </a:t>
            </a:r>
            <a:r>
              <a:rPr lang="en-US" sz="2400" dirty="0" err="1"/>
              <a:t>memberi</a:t>
            </a:r>
            <a:r>
              <a:rPr lang="en-US" sz="2400" dirty="0"/>
              <a:t> </a:t>
            </a:r>
            <a:r>
              <a:rPr lang="en-US" sz="2400" dirty="0" err="1"/>
              <a:t>pengiktirafan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staf</a:t>
            </a:r>
            <a:r>
              <a:rPr lang="en-US" sz="2400" dirty="0"/>
              <a:t> PPP yang </a:t>
            </a:r>
            <a:r>
              <a:rPr lang="en-US" sz="2400" dirty="0" err="1"/>
              <a:t>memberi</a:t>
            </a:r>
            <a:r>
              <a:rPr lang="en-US" sz="2400" dirty="0"/>
              <a:t> </a:t>
            </a:r>
            <a:r>
              <a:rPr lang="en-US" sz="2400" dirty="0" err="1"/>
              <a:t>sumbangan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menaikkan</a:t>
            </a:r>
            <a:r>
              <a:rPr lang="en-US" sz="2400" dirty="0"/>
              <a:t> </a:t>
            </a:r>
            <a:r>
              <a:rPr lang="en-US" sz="2400" dirty="0" err="1"/>
              <a:t>imej</a:t>
            </a:r>
            <a:r>
              <a:rPr lang="en-US" sz="2400" dirty="0"/>
              <a:t> </a:t>
            </a:r>
            <a:r>
              <a:rPr lang="en-US" sz="2400" dirty="0" err="1" smtClean="0"/>
              <a:t>Universiti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595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 smtClean="0">
                <a:ln/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uhaus 93" panose="04030905020B02020C02" pitchFamily="82" charset="0"/>
              </a:rPr>
              <a:t>KENAPA </a:t>
            </a:r>
            <a:r>
              <a:rPr lang="en-US" sz="3600" b="1" dirty="0" err="1" smtClean="0">
                <a:ln/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uhaus 93" panose="04030905020B02020C02" pitchFamily="82" charset="0"/>
              </a:rPr>
              <a:t>MyCPD</a:t>
            </a:r>
            <a:r>
              <a:rPr lang="en-US" sz="3600" b="1" dirty="0" smtClean="0">
                <a:ln/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uhaus 93" panose="04030905020B02020C02" pitchFamily="82" charset="0"/>
              </a:rPr>
              <a:t> PPP UTM DIWUJUDKAN?</a:t>
            </a:r>
            <a:endParaRPr lang="en-US" sz="3600" b="1" dirty="0">
              <a:ln/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2590800"/>
          </a:xfrm>
          <a:prstGeom prst="round2DiagRect">
            <a:avLst>
              <a:gd name="adj1" fmla="val 50000"/>
              <a:gd name="adj2" fmla="val 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dirty="0">
                <a:ln/>
                <a:solidFill>
                  <a:schemeClr val="tx1"/>
                </a:solidFill>
              </a:rPr>
              <a:t>(</a:t>
            </a:r>
            <a:r>
              <a:rPr lang="en-US" b="1" dirty="0" err="1">
                <a:ln/>
                <a:solidFill>
                  <a:schemeClr val="tx1"/>
                </a:solidFill>
              </a:rPr>
              <a:t>i</a:t>
            </a:r>
            <a:r>
              <a:rPr lang="en-US" b="1" dirty="0">
                <a:ln/>
                <a:solidFill>
                  <a:schemeClr val="tx1"/>
                </a:solidFill>
              </a:rPr>
              <a:t>) </a:t>
            </a:r>
            <a:r>
              <a:rPr lang="en-US" b="1" dirty="0" err="1">
                <a:ln/>
                <a:solidFill>
                  <a:schemeClr val="tx1"/>
                </a:solidFill>
              </a:rPr>
              <a:t>Untuk</a:t>
            </a:r>
            <a:r>
              <a:rPr lang="en-US" b="1" dirty="0">
                <a:ln/>
                <a:solidFill>
                  <a:schemeClr val="tx1"/>
                </a:solidFill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</a:rPr>
              <a:t>menambah</a:t>
            </a:r>
            <a:r>
              <a:rPr lang="en-US" b="1" dirty="0">
                <a:ln/>
                <a:solidFill>
                  <a:schemeClr val="tx1"/>
                </a:solidFill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</a:rPr>
              <a:t>baik</a:t>
            </a:r>
            <a:r>
              <a:rPr lang="en-US" b="1" dirty="0">
                <a:ln/>
                <a:solidFill>
                  <a:schemeClr val="tx1"/>
                </a:solidFill>
              </a:rPr>
              <a:t> </a:t>
            </a:r>
            <a:r>
              <a:rPr lang="ms-MY" b="1" dirty="0">
                <a:ln/>
                <a:solidFill>
                  <a:schemeClr val="tx1"/>
                </a:solidFill>
              </a:rPr>
              <a:t>kaedah pengumpulan data kehadiran </a:t>
            </a:r>
            <a:r>
              <a:rPr lang="en-US" b="1" dirty="0" err="1">
                <a:ln/>
                <a:solidFill>
                  <a:schemeClr val="tx1"/>
                </a:solidFill>
              </a:rPr>
              <a:t>tujuh</a:t>
            </a:r>
            <a:r>
              <a:rPr lang="en-US" b="1" dirty="0">
                <a:ln/>
                <a:solidFill>
                  <a:schemeClr val="tx1"/>
                </a:solidFill>
              </a:rPr>
              <a:t> (7) </a:t>
            </a:r>
            <a:r>
              <a:rPr lang="en-US" b="1" dirty="0" err="1">
                <a:ln/>
                <a:solidFill>
                  <a:schemeClr val="tx1"/>
                </a:solidFill>
              </a:rPr>
              <a:t>hari</a:t>
            </a:r>
            <a:r>
              <a:rPr lang="en-US" b="1" dirty="0">
                <a:ln/>
                <a:solidFill>
                  <a:schemeClr val="tx1"/>
                </a:solidFill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</a:rPr>
              <a:t>latihan</a:t>
            </a:r>
            <a:r>
              <a:rPr lang="en-US" b="1" dirty="0">
                <a:ln/>
                <a:solidFill>
                  <a:schemeClr val="tx1"/>
                </a:solidFill>
              </a:rPr>
              <a:t>. (ii) </a:t>
            </a:r>
            <a:r>
              <a:rPr lang="en-US" b="1" dirty="0" err="1">
                <a:ln/>
                <a:solidFill>
                  <a:schemeClr val="tx1"/>
                </a:solidFill>
              </a:rPr>
              <a:t>Untuk</a:t>
            </a:r>
            <a:r>
              <a:rPr lang="en-US" b="1" dirty="0">
                <a:ln/>
                <a:solidFill>
                  <a:schemeClr val="tx1"/>
                </a:solidFill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</a:rPr>
              <a:t>mengumpul</a:t>
            </a:r>
            <a:r>
              <a:rPr lang="en-US" b="1" dirty="0">
                <a:ln/>
                <a:solidFill>
                  <a:schemeClr val="tx1"/>
                </a:solidFill>
              </a:rPr>
              <a:t> data </a:t>
            </a:r>
            <a:r>
              <a:rPr lang="en-US" b="1" dirty="0" err="1">
                <a:ln/>
                <a:solidFill>
                  <a:schemeClr val="tx1"/>
                </a:solidFill>
              </a:rPr>
              <a:t>kursus</a:t>
            </a:r>
            <a:r>
              <a:rPr lang="en-US" b="1" dirty="0">
                <a:ln/>
                <a:solidFill>
                  <a:schemeClr val="tx1"/>
                </a:solidFill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</a:rPr>
              <a:t>dan</a:t>
            </a:r>
            <a:r>
              <a:rPr lang="en-US" b="1" dirty="0">
                <a:ln/>
                <a:solidFill>
                  <a:schemeClr val="tx1"/>
                </a:solidFill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</a:rPr>
              <a:t>sumbangan</a:t>
            </a:r>
            <a:r>
              <a:rPr lang="en-US" b="1" dirty="0">
                <a:ln/>
                <a:solidFill>
                  <a:schemeClr val="tx1"/>
                </a:solidFill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</a:rPr>
              <a:t>rasmi</a:t>
            </a:r>
            <a:r>
              <a:rPr lang="en-US" b="1" dirty="0">
                <a:ln/>
                <a:solidFill>
                  <a:schemeClr val="tx1"/>
                </a:solidFill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</a:rPr>
              <a:t>staf</a:t>
            </a:r>
            <a:r>
              <a:rPr lang="en-US" b="1" dirty="0">
                <a:ln/>
                <a:solidFill>
                  <a:schemeClr val="tx1"/>
                </a:solidFill>
              </a:rPr>
              <a:t> PPP </a:t>
            </a:r>
            <a:r>
              <a:rPr lang="en-US" b="1" dirty="0" err="1">
                <a:ln/>
                <a:solidFill>
                  <a:schemeClr val="tx1"/>
                </a:solidFill>
              </a:rPr>
              <a:t>melalui</a:t>
            </a:r>
            <a:r>
              <a:rPr lang="en-US" b="1" dirty="0">
                <a:ln/>
                <a:solidFill>
                  <a:schemeClr val="tx1"/>
                </a:solidFill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</a:rPr>
              <a:t>pengumpulan</a:t>
            </a:r>
            <a:r>
              <a:rPr lang="en-US" b="1" dirty="0">
                <a:ln/>
                <a:solidFill>
                  <a:schemeClr val="tx1"/>
                </a:solidFill>
              </a:rPr>
              <a:t> </a:t>
            </a:r>
            <a:r>
              <a:rPr lang="en-US" b="1" dirty="0" err="1">
                <a:ln/>
                <a:solidFill>
                  <a:schemeClr val="tx1"/>
                </a:solidFill>
              </a:rPr>
              <a:t>mata</a:t>
            </a:r>
            <a:r>
              <a:rPr lang="en-US" b="1" dirty="0">
                <a:ln/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3527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ms-MY" sz="3600" b="1" dirty="0" smtClean="0">
                <a:ln/>
                <a:solidFill>
                  <a:srgbClr val="0000FF"/>
                </a:solidFill>
                <a:latin typeface="Bauhaus 93" panose="04030905020B02020C02" pitchFamily="82" charset="0"/>
              </a:rPr>
              <a:t>DEFINISI </a:t>
            </a:r>
            <a:endParaRPr lang="en-US" sz="3600" b="1" dirty="0">
              <a:ln/>
              <a:solidFill>
                <a:srgbClr val="0000FF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81600" cy="213359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lvl="1" indent="0" algn="just">
              <a:buNone/>
            </a:pPr>
            <a:r>
              <a:rPr lang="ms-MY" sz="1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‘CPD’ iaitu </a:t>
            </a:r>
            <a:r>
              <a:rPr lang="en-MY" sz="18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Continuing Professional Development</a:t>
            </a:r>
            <a:r>
              <a:rPr lang="en-MY" sz="1800" b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MY" sz="1800" dirty="0" err="1">
                <a:ln w="0"/>
              </a:rPr>
              <a:t>merupakan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satu</a:t>
            </a:r>
            <a:r>
              <a:rPr lang="en-MY" sz="1800" dirty="0">
                <a:ln w="0"/>
              </a:rPr>
              <a:t> program </a:t>
            </a:r>
            <a:r>
              <a:rPr lang="en-MY" sz="1800" dirty="0" err="1">
                <a:ln w="0"/>
              </a:rPr>
              <a:t>pembelajaran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berterusan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secara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sistematik</a:t>
            </a:r>
            <a:r>
              <a:rPr lang="en-MY" sz="1800" dirty="0">
                <a:ln w="0"/>
              </a:rPr>
              <a:t> yang </a:t>
            </a:r>
            <a:r>
              <a:rPr lang="en-MY" sz="1800" dirty="0" err="1">
                <a:ln w="0"/>
              </a:rPr>
              <a:t>menyumbang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kepada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pertambahan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ilmu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pengetahuan</a:t>
            </a:r>
            <a:r>
              <a:rPr lang="en-MY" sz="1800" dirty="0">
                <a:ln w="0"/>
              </a:rPr>
              <a:t>, </a:t>
            </a:r>
            <a:r>
              <a:rPr lang="en-MY" sz="1800" dirty="0" err="1">
                <a:ln w="0"/>
              </a:rPr>
              <a:t>kemahiran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dan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pengalaman</a:t>
            </a:r>
            <a:r>
              <a:rPr lang="en-MY" sz="1800" dirty="0">
                <a:ln w="0"/>
              </a:rPr>
              <a:t> yang mana </a:t>
            </a:r>
            <a:r>
              <a:rPr lang="en-MY" sz="1800" dirty="0" err="1">
                <a:ln w="0"/>
              </a:rPr>
              <a:t>boleh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meningkatkan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profesionalisme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pegawai</a:t>
            </a:r>
            <a:r>
              <a:rPr lang="en-MY" sz="1800" dirty="0">
                <a:ln w="0"/>
              </a:rPr>
              <a:t> di </a:t>
            </a:r>
            <a:r>
              <a:rPr lang="en-MY" sz="1800" dirty="0" err="1">
                <a:ln w="0"/>
              </a:rPr>
              <a:t>dalam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bidang</a:t>
            </a:r>
            <a:r>
              <a:rPr lang="en-MY" sz="1800" dirty="0">
                <a:ln w="0"/>
              </a:rPr>
              <a:t> </a:t>
            </a:r>
            <a:r>
              <a:rPr lang="en-MY" sz="1800" dirty="0" err="1">
                <a:ln w="0"/>
              </a:rPr>
              <a:t>masing-masing</a:t>
            </a:r>
            <a:r>
              <a:rPr lang="en-MY" sz="1800" dirty="0">
                <a:ln w="0"/>
              </a:rPr>
              <a:t>. </a:t>
            </a:r>
            <a:endParaRPr lang="en-MY" sz="1800" dirty="0" smtClean="0">
              <a:ln w="0"/>
            </a:endParaRPr>
          </a:p>
          <a:p>
            <a:pPr marL="0" lvl="1" indent="0" algn="just">
              <a:buNone/>
            </a:pPr>
            <a:endParaRPr lang="en-US" sz="1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86200" y="4343400"/>
            <a:ext cx="4572000" cy="163449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1" indent="0" algn="just">
              <a:buNone/>
            </a:pPr>
            <a:r>
              <a:rPr lang="ms-MY" b="1" dirty="0">
                <a:ln/>
                <a:solidFill>
                  <a:srgbClr val="0000FF"/>
                </a:solidFill>
              </a:rPr>
              <a:t>Sistem MyCPD </a:t>
            </a:r>
            <a:r>
              <a:rPr lang="ms-MY" dirty="0">
                <a:ln>
                  <a:solidFill>
                    <a:sysClr val="windowText" lastClr="000000"/>
                  </a:solidFill>
                </a:ln>
              </a:rPr>
              <a:t>ialah satu sistem pengumpulan mata CPD yang memantau kehadiran staf melalui aktiviti berbentuk latihan, pengetahuan, kemahiran dan sumbangan staf di luar tugas hakiki.</a:t>
            </a:r>
            <a:endParaRPr lang="en-US" sz="2000" dirty="0">
              <a:ln>
                <a:solidFill>
                  <a:sysClr val="windowText" lastClr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939450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0" t="1786" r="14997" b="6250"/>
          <a:stretch/>
        </p:blipFill>
        <p:spPr bwMode="auto">
          <a:xfrm>
            <a:off x="50799" y="14514"/>
            <a:ext cx="9100458" cy="672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3195464" y="373176"/>
            <a:ext cx="2753072" cy="868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-112" charset="0"/>
              </a:defRPr>
            </a:lvl9pPr>
          </a:lstStyle>
          <a:p>
            <a:pPr algn="ctr"/>
            <a:r>
              <a:rPr lang="ms-MY" sz="5400" b="1" dirty="0" smtClean="0">
                <a:ln/>
                <a:solidFill>
                  <a:schemeClr val="bg1"/>
                </a:solidFill>
                <a:latin typeface="Bauhaus 93" panose="04030905020B02020C02" pitchFamily="82" charset="0"/>
              </a:rPr>
              <a:t>DEFINISI </a:t>
            </a:r>
            <a:endParaRPr lang="en-US" sz="5400" b="1" dirty="0">
              <a:ln/>
              <a:solidFill>
                <a:schemeClr val="bg1"/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324600"/>
            <a:ext cx="7239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</a:rPr>
              <a:t>Sumber</a:t>
            </a:r>
            <a:r>
              <a:rPr lang="en-US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 err="1" smtClean="0">
                <a:solidFill>
                  <a:schemeClr val="bg1"/>
                </a:solidFill>
              </a:rPr>
              <a:t>Dasar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Latihan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Sumber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Manusia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Sektor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Awam</a:t>
            </a:r>
            <a:r>
              <a:rPr lang="en-US" sz="1400" dirty="0" smtClean="0">
                <a:solidFill>
                  <a:schemeClr val="bg1"/>
                </a:solidFill>
              </a:rPr>
              <a:t> Malaysia, PP 6/2005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37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3600" b="1" dirty="0">
                <a:ln/>
                <a:solidFill>
                  <a:srgbClr val="0000FF"/>
                </a:solidFill>
                <a:latin typeface="Bauhaus 93" panose="04030905020B02020C02" pitchFamily="82" charset="0"/>
              </a:rPr>
              <a:t>DEFINISI </a:t>
            </a:r>
            <a:endParaRPr lang="en-MY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182373"/>
            <a:ext cx="4419600" cy="1447800"/>
          </a:xfrm>
          <a:prstGeom prst="round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lvl="1" indent="0" algn="just">
              <a:buNone/>
            </a:pPr>
            <a:r>
              <a:rPr lang="en-US" b="1" dirty="0">
                <a:solidFill>
                  <a:srgbClr val="0000FF"/>
                </a:solidFill>
              </a:rPr>
              <a:t>Mata minimum CPD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jumlah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keseluruhan</a:t>
            </a:r>
            <a:r>
              <a:rPr lang="en-US" dirty="0">
                <a:solidFill>
                  <a:schemeClr val="tx1"/>
                </a:solidFill>
              </a:rPr>
              <a:t> CPD </a:t>
            </a:r>
            <a:r>
              <a:rPr lang="en-US" dirty="0" err="1">
                <a:solidFill>
                  <a:schemeClr val="tx1"/>
                </a:solidFill>
              </a:rPr>
              <a:t>bagi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tempoh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satu</a:t>
            </a:r>
            <a:r>
              <a:rPr lang="en-US" dirty="0">
                <a:solidFill>
                  <a:schemeClr val="tx1"/>
                </a:solidFill>
              </a:rPr>
              <a:t> (1) </a:t>
            </a:r>
            <a:r>
              <a:rPr lang="en-US" dirty="0" err="1" smtClean="0">
                <a:solidFill>
                  <a:schemeClr val="tx1"/>
                </a:solidFill>
              </a:rPr>
              <a:t>tahun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MY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2665736"/>
            <a:ext cx="4572000" cy="163449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bliqueTopRigh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lvl="1" indent="0" algn="just">
              <a:buNone/>
            </a:pPr>
            <a:r>
              <a:rPr lang="en-US" b="1" dirty="0" err="1">
                <a:ln/>
                <a:solidFill>
                  <a:srgbClr val="0000FF"/>
                </a:solidFill>
              </a:rPr>
              <a:t>Latihan</a:t>
            </a:r>
            <a:r>
              <a:rPr lang="en-US" b="1" dirty="0">
                <a:ln/>
                <a:solidFill>
                  <a:srgbClr val="0000FF"/>
                </a:solidFill>
              </a:rPr>
              <a:t> </a:t>
            </a:r>
            <a:r>
              <a:rPr lang="en-US" b="1" dirty="0" err="1">
                <a:ln/>
                <a:solidFill>
                  <a:srgbClr val="0000FF"/>
                </a:solidFill>
              </a:rPr>
              <a:t>Jangka</a:t>
            </a:r>
            <a:r>
              <a:rPr lang="en-US" b="1" dirty="0">
                <a:ln/>
                <a:solidFill>
                  <a:srgbClr val="0000FF"/>
                </a:solidFill>
              </a:rPr>
              <a:t> </a:t>
            </a:r>
            <a:r>
              <a:rPr lang="en-US" b="1" dirty="0" err="1">
                <a:ln/>
                <a:solidFill>
                  <a:srgbClr val="0000FF"/>
                </a:solidFill>
              </a:rPr>
              <a:t>Pendek</a:t>
            </a:r>
            <a:r>
              <a:rPr lang="en-US" b="1" dirty="0">
                <a:ln/>
                <a:solidFill>
                  <a:srgbClr val="0000FF"/>
                </a:solidFill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</a:rPr>
              <a:t>ialah</a:t>
            </a:r>
            <a:r>
              <a:rPr lang="en-US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Kursus</a:t>
            </a:r>
            <a:r>
              <a:rPr lang="en-MY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Sepenuh</a:t>
            </a:r>
            <a:r>
              <a:rPr lang="en-MY" dirty="0">
                <a:ln w="0"/>
                <a:solidFill>
                  <a:schemeClr val="tx1"/>
                </a:solidFill>
              </a:rPr>
              <a:t> Masa yang </a:t>
            </a:r>
            <a:r>
              <a:rPr lang="en-MY" dirty="0" err="1">
                <a:ln w="0"/>
                <a:solidFill>
                  <a:schemeClr val="tx1"/>
                </a:solidFill>
              </a:rPr>
              <a:t>tempohnya</a:t>
            </a:r>
            <a:r>
              <a:rPr lang="en-MY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melebihi</a:t>
            </a:r>
            <a:r>
              <a:rPr lang="en-MY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satu</a:t>
            </a:r>
            <a:r>
              <a:rPr lang="en-MY" dirty="0">
                <a:ln w="0"/>
                <a:solidFill>
                  <a:schemeClr val="tx1"/>
                </a:solidFill>
              </a:rPr>
              <a:t> (1) jam </a:t>
            </a:r>
            <a:r>
              <a:rPr lang="en-MY" dirty="0" err="1">
                <a:ln w="0"/>
                <a:solidFill>
                  <a:schemeClr val="tx1"/>
                </a:solidFill>
              </a:rPr>
              <a:t>tetapi</a:t>
            </a:r>
            <a:r>
              <a:rPr lang="en-MY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kurang</a:t>
            </a:r>
            <a:r>
              <a:rPr lang="en-MY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daripada</a:t>
            </a:r>
            <a:r>
              <a:rPr lang="en-MY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dua</a:t>
            </a:r>
            <a:r>
              <a:rPr lang="en-MY" dirty="0">
                <a:ln w="0"/>
                <a:solidFill>
                  <a:schemeClr val="tx1"/>
                </a:solidFill>
              </a:rPr>
              <a:t> (2) </a:t>
            </a:r>
            <a:r>
              <a:rPr lang="en-MY" dirty="0" err="1">
                <a:ln w="0"/>
                <a:solidFill>
                  <a:schemeClr val="tx1"/>
                </a:solidFill>
              </a:rPr>
              <a:t>minggu</a:t>
            </a:r>
            <a:r>
              <a:rPr lang="en-MY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termasuk</a:t>
            </a:r>
            <a:r>
              <a:rPr lang="en-MY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hari</a:t>
            </a:r>
            <a:r>
              <a:rPr lang="en-MY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kelepasan</a:t>
            </a:r>
            <a:r>
              <a:rPr lang="en-MY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mingguan</a:t>
            </a:r>
            <a:r>
              <a:rPr lang="en-MY" dirty="0">
                <a:ln w="0"/>
                <a:solidFill>
                  <a:schemeClr val="tx1"/>
                </a:solidFill>
              </a:rPr>
              <a:t>, </a:t>
            </a:r>
            <a:r>
              <a:rPr lang="en-MY" dirty="0" err="1">
                <a:ln w="0"/>
                <a:solidFill>
                  <a:schemeClr val="tx1"/>
                </a:solidFill>
              </a:rPr>
              <a:t>kelepasan</a:t>
            </a:r>
            <a:r>
              <a:rPr lang="en-MY" dirty="0">
                <a:ln w="0"/>
                <a:solidFill>
                  <a:schemeClr val="tx1"/>
                </a:solidFill>
              </a:rPr>
              <a:t> am </a:t>
            </a:r>
            <a:r>
              <a:rPr lang="en-MY" dirty="0" err="1">
                <a:ln w="0"/>
                <a:solidFill>
                  <a:schemeClr val="tx1"/>
                </a:solidFill>
              </a:rPr>
              <a:t>dan</a:t>
            </a:r>
            <a:r>
              <a:rPr lang="en-MY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cuti</a:t>
            </a:r>
            <a:r>
              <a:rPr lang="en-MY" dirty="0">
                <a:ln w="0"/>
                <a:solidFill>
                  <a:schemeClr val="tx1"/>
                </a:solidFill>
              </a:rPr>
              <a:t> </a:t>
            </a:r>
            <a:r>
              <a:rPr lang="en-MY" dirty="0" err="1">
                <a:ln w="0"/>
                <a:solidFill>
                  <a:schemeClr val="tx1"/>
                </a:solidFill>
              </a:rPr>
              <a:t>akademik</a:t>
            </a:r>
            <a:r>
              <a:rPr lang="en-MY" dirty="0">
                <a:ln w="0"/>
                <a:solidFill>
                  <a:schemeClr val="tx1"/>
                </a:solidFill>
              </a:rPr>
              <a:t>. </a:t>
            </a:r>
            <a:endParaRPr lang="en-MY" sz="2000" dirty="0">
              <a:ln w="0"/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42210" y="4508189"/>
            <a:ext cx="4572000" cy="163449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b="1" dirty="0" err="1">
                <a:solidFill>
                  <a:srgbClr val="0000FF"/>
                </a:solidFill>
              </a:rPr>
              <a:t>Latihan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Jangka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Panjang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ialah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Kursus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Sepenuh</a:t>
            </a:r>
            <a:r>
              <a:rPr lang="en-MY" dirty="0">
                <a:solidFill>
                  <a:schemeClr val="tx1"/>
                </a:solidFill>
              </a:rPr>
              <a:t> Masa </a:t>
            </a:r>
            <a:r>
              <a:rPr lang="en-MY" dirty="0" err="1">
                <a:solidFill>
                  <a:schemeClr val="tx1"/>
                </a:solidFill>
              </a:rPr>
              <a:t>dan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Kursus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Separuh</a:t>
            </a:r>
            <a:r>
              <a:rPr lang="en-MY" dirty="0">
                <a:solidFill>
                  <a:schemeClr val="tx1"/>
                </a:solidFill>
              </a:rPr>
              <a:t> Masa yang </a:t>
            </a:r>
            <a:r>
              <a:rPr lang="en-MY" dirty="0" err="1">
                <a:solidFill>
                  <a:schemeClr val="tx1"/>
                </a:solidFill>
              </a:rPr>
              <a:t>tempohnya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melebihi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dua</a:t>
            </a:r>
            <a:r>
              <a:rPr lang="en-MY" dirty="0">
                <a:solidFill>
                  <a:schemeClr val="tx1"/>
                </a:solidFill>
              </a:rPr>
              <a:t> (2) </a:t>
            </a:r>
            <a:r>
              <a:rPr lang="en-MY" dirty="0" err="1">
                <a:solidFill>
                  <a:schemeClr val="tx1"/>
                </a:solidFill>
              </a:rPr>
              <a:t>minggu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termasuk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hari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kelepasan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mingguan</a:t>
            </a:r>
            <a:r>
              <a:rPr lang="en-MY" dirty="0">
                <a:solidFill>
                  <a:schemeClr val="tx1"/>
                </a:solidFill>
              </a:rPr>
              <a:t>, </a:t>
            </a:r>
            <a:r>
              <a:rPr lang="en-MY" dirty="0" err="1">
                <a:solidFill>
                  <a:schemeClr val="tx1"/>
                </a:solidFill>
              </a:rPr>
              <a:t>kelepasan</a:t>
            </a:r>
            <a:r>
              <a:rPr lang="en-MY" dirty="0">
                <a:solidFill>
                  <a:schemeClr val="tx1"/>
                </a:solidFill>
              </a:rPr>
              <a:t> am </a:t>
            </a:r>
            <a:r>
              <a:rPr lang="en-MY" dirty="0" err="1">
                <a:solidFill>
                  <a:schemeClr val="tx1"/>
                </a:solidFill>
              </a:rPr>
              <a:t>dan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cuti</a:t>
            </a:r>
            <a:r>
              <a:rPr lang="en-MY" dirty="0">
                <a:solidFill>
                  <a:schemeClr val="tx1"/>
                </a:solidFill>
              </a:rPr>
              <a:t> </a:t>
            </a:r>
            <a:r>
              <a:rPr lang="en-MY" dirty="0" err="1">
                <a:solidFill>
                  <a:schemeClr val="tx1"/>
                </a:solidFill>
              </a:rPr>
              <a:t>akademik</a:t>
            </a:r>
            <a:r>
              <a:rPr lang="en-MY" dirty="0">
                <a:solidFill>
                  <a:schemeClr val="tx1"/>
                </a:solidFill>
              </a:rPr>
              <a:t>.</a:t>
            </a:r>
            <a:endParaRPr lang="en-MY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303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3600" b="1" dirty="0">
                <a:ln/>
                <a:solidFill>
                  <a:srgbClr val="0000FF"/>
                </a:solidFill>
                <a:latin typeface="Bauhaus 93" panose="04030905020B02020C02" pitchFamily="82" charset="0"/>
              </a:rPr>
              <a:t>DEFINISI</a:t>
            </a:r>
            <a:endParaRPr lang="en-MY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064" y="914400"/>
            <a:ext cx="5029200" cy="24384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lvl="1" indent="0" algn="just">
              <a:buNone/>
            </a:pPr>
            <a:r>
              <a:rPr lang="en-MY" b="1" dirty="0" err="1" smtClean="0"/>
              <a:t>Sumbangan</a:t>
            </a:r>
            <a:r>
              <a:rPr lang="en-MY" b="1" dirty="0" smtClean="0"/>
              <a:t> </a:t>
            </a:r>
            <a:r>
              <a:rPr lang="en-MY" b="1" dirty="0" err="1"/>
              <a:t>Rasmi</a:t>
            </a:r>
            <a:r>
              <a:rPr lang="en-MY" dirty="0"/>
              <a:t> </a:t>
            </a:r>
            <a:r>
              <a:rPr lang="en-MY" dirty="0" err="1"/>
              <a:t>ialah</a:t>
            </a:r>
            <a:r>
              <a:rPr lang="en-MY" dirty="0"/>
              <a:t> </a:t>
            </a:r>
            <a:r>
              <a:rPr lang="en-MY" dirty="0" err="1"/>
              <a:t>penglibatan</a:t>
            </a:r>
            <a:r>
              <a:rPr lang="en-MY" dirty="0"/>
              <a:t> </a:t>
            </a:r>
            <a:r>
              <a:rPr lang="en-MY" dirty="0" err="1"/>
              <a:t>staf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program-program yang </a:t>
            </a:r>
            <a:r>
              <a:rPr lang="en-MY" dirty="0" err="1"/>
              <a:t>memberi</a:t>
            </a:r>
            <a:r>
              <a:rPr lang="en-MY" dirty="0"/>
              <a:t> </a:t>
            </a:r>
            <a:r>
              <a:rPr lang="en-MY" dirty="0" err="1"/>
              <a:t>impak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imej</a:t>
            </a:r>
            <a:r>
              <a:rPr lang="en-MY" dirty="0"/>
              <a:t> </a:t>
            </a:r>
            <a:r>
              <a:rPr lang="en-MY" dirty="0" err="1"/>
              <a:t>Jabatan</a:t>
            </a:r>
            <a:r>
              <a:rPr lang="en-MY" dirty="0"/>
              <a:t> </a:t>
            </a:r>
            <a:r>
              <a:rPr lang="en-MY" dirty="0" err="1"/>
              <a:t>mahupun</a:t>
            </a:r>
            <a:r>
              <a:rPr lang="en-MY" dirty="0"/>
              <a:t> </a:t>
            </a:r>
            <a:r>
              <a:rPr lang="en-MY" dirty="0" err="1" smtClean="0"/>
              <a:t>Universiti</a:t>
            </a:r>
            <a:r>
              <a:rPr lang="en-MY" dirty="0" smtClean="0"/>
              <a:t> </a:t>
            </a:r>
            <a:r>
              <a:rPr lang="en-MY" dirty="0" err="1" smtClean="0"/>
              <a:t>seperti</a:t>
            </a:r>
            <a:r>
              <a:rPr lang="en-MY" dirty="0" smtClean="0"/>
              <a:t> </a:t>
            </a:r>
            <a:r>
              <a:rPr lang="en-MY" dirty="0" err="1"/>
              <a:t>penyertaan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sukan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Kumpulan </a:t>
            </a:r>
            <a:r>
              <a:rPr lang="en-MY" dirty="0" err="1"/>
              <a:t>Inovatif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Kreatif</a:t>
            </a:r>
            <a:r>
              <a:rPr lang="en-MY" dirty="0"/>
              <a:t> (KIK).</a:t>
            </a:r>
            <a:endParaRPr lang="en-MY" sz="2000" dirty="0"/>
          </a:p>
          <a:p>
            <a:pPr marL="0" indent="0" algn="just">
              <a:buNone/>
            </a:pPr>
            <a:endParaRPr lang="en-MY" dirty="0"/>
          </a:p>
        </p:txBody>
      </p:sp>
      <p:sp>
        <p:nvSpPr>
          <p:cNvPr id="4" name="Rounded Rectangle 3"/>
          <p:cNvSpPr/>
          <p:nvPr/>
        </p:nvSpPr>
        <p:spPr>
          <a:xfrm>
            <a:off x="3276600" y="3886200"/>
            <a:ext cx="5311140" cy="2247424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b="1" dirty="0" err="1"/>
              <a:t>Pengkayaan</a:t>
            </a:r>
            <a:r>
              <a:rPr lang="en-US" b="1" dirty="0"/>
              <a:t> </a:t>
            </a:r>
            <a:r>
              <a:rPr lang="en-US" b="1" dirty="0" err="1"/>
              <a:t>ilmu</a:t>
            </a:r>
            <a:r>
              <a:rPr lang="en-US" dirty="0"/>
              <a:t> </a:t>
            </a:r>
            <a:r>
              <a:rPr lang="en-US" dirty="0" err="1"/>
              <a:t>ialah</a:t>
            </a:r>
            <a:r>
              <a:rPr lang="en-US" dirty="0"/>
              <a:t> program-program yang </a:t>
            </a:r>
            <a:r>
              <a:rPr lang="en-US" dirty="0" err="1"/>
              <a:t>diikuti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staf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mempertingkatkan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halatuju</a:t>
            </a:r>
            <a:r>
              <a:rPr lang="en-US" dirty="0"/>
              <a:t> </a:t>
            </a:r>
            <a:r>
              <a:rPr lang="en-US" dirty="0" err="1"/>
              <a:t>Universiti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tambah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sahsiah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kerohanian</a:t>
            </a:r>
            <a:r>
              <a:rPr lang="en-US" dirty="0"/>
              <a:t> </a:t>
            </a:r>
            <a:r>
              <a:rPr lang="en-US" dirty="0" err="1"/>
              <a:t>peribadi</a:t>
            </a:r>
            <a:r>
              <a:rPr lang="en-US" dirty="0"/>
              <a:t>  </a:t>
            </a:r>
            <a:r>
              <a:rPr lang="en-US" dirty="0" err="1"/>
              <a:t>staf</a:t>
            </a:r>
            <a:r>
              <a:rPr lang="en-US" dirty="0"/>
              <a:t>.  </a:t>
            </a:r>
            <a:r>
              <a:rPr lang="en-US" dirty="0" err="1"/>
              <a:t>Contohnya</a:t>
            </a:r>
            <a:r>
              <a:rPr lang="en-US" dirty="0"/>
              <a:t>, </a:t>
            </a:r>
            <a:r>
              <a:rPr lang="en-US" dirty="0" err="1"/>
              <a:t>Perjumpaan</a:t>
            </a:r>
            <a:r>
              <a:rPr lang="en-US" dirty="0"/>
              <a:t> </a:t>
            </a:r>
            <a:r>
              <a:rPr lang="en-US" dirty="0" err="1"/>
              <a:t>Bulanan</a:t>
            </a:r>
            <a:r>
              <a:rPr lang="en-US" dirty="0"/>
              <a:t> Naib </a:t>
            </a:r>
            <a:r>
              <a:rPr lang="en-US" dirty="0" err="1"/>
              <a:t>Canselor</a:t>
            </a:r>
            <a:r>
              <a:rPr lang="en-US" dirty="0"/>
              <a:t>, Program </a:t>
            </a:r>
            <a:r>
              <a:rPr lang="en-US" dirty="0" err="1" smtClean="0"/>
              <a:t>Membudayakan</a:t>
            </a:r>
            <a:r>
              <a:rPr lang="en-US" dirty="0" smtClean="0"/>
              <a:t> Al-Quran</a:t>
            </a:r>
            <a:r>
              <a:rPr lang="en-US" dirty="0"/>
              <a:t>, Program Gaya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Sihat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Ceramah</a:t>
            </a:r>
            <a:r>
              <a:rPr lang="en-US" dirty="0"/>
              <a:t> </a:t>
            </a:r>
            <a:r>
              <a:rPr lang="en-US" dirty="0" err="1"/>
              <a:t>Perdana</a:t>
            </a:r>
            <a:r>
              <a:rPr lang="en-US" dirty="0"/>
              <a:t> Hal </a:t>
            </a:r>
            <a:r>
              <a:rPr lang="en-US" dirty="0" err="1"/>
              <a:t>Ehwal</a:t>
            </a:r>
            <a:r>
              <a:rPr lang="en-US" dirty="0"/>
              <a:t> Islam.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418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928" y="76200"/>
            <a:ext cx="6563072" cy="1143000"/>
          </a:xfrm>
        </p:spPr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fi-FI" sz="3600" b="1" dirty="0">
                <a:ln/>
                <a:solidFill>
                  <a:srgbClr val="FF0000"/>
                </a:solidFill>
                <a:latin typeface="Bauhaus 93" panose="04030905020B02020C02" pitchFamily="82" charset="0"/>
              </a:rPr>
              <a:t>PENGLIBATAN PPP DALAM SISTEM </a:t>
            </a:r>
            <a:r>
              <a:rPr lang="fi-FI" sz="3600" b="1" dirty="0" smtClean="0">
                <a:ln/>
                <a:solidFill>
                  <a:srgbClr val="FF0000"/>
                </a:solidFill>
                <a:latin typeface="Bauhaus 93" panose="04030905020B02020C02" pitchFamily="82" charset="0"/>
              </a:rPr>
              <a:t>MyCPD PPP UTM</a:t>
            </a:r>
            <a:endParaRPr lang="en-US" sz="3600" b="1" dirty="0">
              <a:ln/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114800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lvl="1" indent="-457200" algn="just">
              <a:buFont typeface="+mj-lt"/>
              <a:buAutoNum type="arabicPeriod"/>
            </a:pPr>
            <a:r>
              <a:rPr lang="fi-FI" dirty="0" smtClean="0"/>
              <a:t>Hanya staf PPP UTM yang berstatus Tetap dan Kontrak (UTM) terlibat dalam pengumpulan mata CPD.</a:t>
            </a:r>
          </a:p>
          <a:p>
            <a:pPr marL="0" lvl="1" indent="0" algn="just">
              <a:buNone/>
            </a:pPr>
            <a:endParaRPr lang="en-US" dirty="0" smtClean="0"/>
          </a:p>
          <a:p>
            <a:pPr marL="457200" lvl="1" indent="-457200" algn="just">
              <a:buNone/>
              <a:tabLst>
                <a:tab pos="457200" algn="l"/>
              </a:tabLst>
            </a:pPr>
            <a:r>
              <a:rPr lang="en-US" dirty="0" smtClean="0"/>
              <a:t>2. 	</a:t>
            </a:r>
            <a:r>
              <a:rPr lang="en-US" dirty="0" err="1" smtClean="0"/>
              <a:t>Staf</a:t>
            </a:r>
            <a:r>
              <a:rPr lang="en-US" dirty="0" smtClean="0"/>
              <a:t> yang </a:t>
            </a:r>
            <a:r>
              <a:rPr lang="en-US" dirty="0" err="1" smtClean="0"/>
              <a:t>dikecualikan</a:t>
            </a:r>
            <a:r>
              <a:rPr lang="en-US" dirty="0" smtClean="0"/>
              <a:t> </a:t>
            </a:r>
            <a:r>
              <a:rPr lang="en-US" dirty="0" err="1" smtClean="0"/>
              <a:t>daripada</a:t>
            </a:r>
            <a:r>
              <a:rPr lang="en-US" dirty="0" smtClean="0"/>
              <a:t> </a:t>
            </a:r>
            <a:r>
              <a:rPr lang="en-US" dirty="0" err="1" smtClean="0"/>
              <a:t>mengumpul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CPD </a:t>
            </a:r>
            <a:r>
              <a:rPr lang="en-US" dirty="0" err="1" smtClean="0"/>
              <a:t>adalah</a:t>
            </a:r>
            <a:r>
              <a:rPr lang="en-US" dirty="0" smtClean="0"/>
              <a:t>:</a:t>
            </a:r>
          </a:p>
          <a:p>
            <a:pPr marL="971550" lvl="0" indent="-514350" algn="just">
              <a:buFont typeface="+mj-lt"/>
              <a:buAutoNum type="romanLcPeriod"/>
            </a:pPr>
            <a:r>
              <a:rPr lang="en-US" sz="2400" dirty="0" err="1" smtClean="0"/>
              <a:t>Staf</a:t>
            </a:r>
            <a:r>
              <a:rPr lang="en-US" sz="2400" dirty="0" smtClean="0"/>
              <a:t> </a:t>
            </a:r>
            <a:r>
              <a:rPr lang="en-US" sz="2400" dirty="0" err="1" smtClean="0"/>
              <a:t>Sementara</a:t>
            </a:r>
            <a:r>
              <a:rPr lang="en-US" sz="2400" dirty="0" smtClean="0"/>
              <a:t> (</a:t>
            </a:r>
            <a:r>
              <a:rPr lang="en-US" sz="2400" dirty="0" err="1" smtClean="0"/>
              <a:t>Lantikan</a:t>
            </a:r>
            <a:r>
              <a:rPr lang="en-US" sz="2400" dirty="0" smtClean="0"/>
              <a:t> </a:t>
            </a:r>
            <a:r>
              <a:rPr lang="en-US" sz="2400" dirty="0" err="1" smtClean="0"/>
              <a:t>bulan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bulan</a:t>
            </a:r>
            <a:r>
              <a:rPr lang="en-US" sz="2400" dirty="0" smtClean="0"/>
              <a:t>)</a:t>
            </a:r>
          </a:p>
          <a:p>
            <a:pPr marL="971550" lvl="0" indent="-514350" algn="just">
              <a:buFont typeface="+mj-lt"/>
              <a:buAutoNum type="romanLcPeriod"/>
            </a:pPr>
            <a:r>
              <a:rPr lang="en-US" sz="2400" dirty="0" err="1" smtClean="0"/>
              <a:t>Staf</a:t>
            </a:r>
            <a:r>
              <a:rPr lang="en-US" sz="2400" dirty="0" smtClean="0"/>
              <a:t> </a:t>
            </a:r>
            <a:r>
              <a:rPr lang="en-US" sz="2400" dirty="0" err="1" smtClean="0"/>
              <a:t>Sambilan</a:t>
            </a:r>
            <a:endParaRPr lang="en-US" sz="2400" dirty="0" smtClean="0"/>
          </a:p>
          <a:p>
            <a:pPr marL="971550" lvl="0" indent="-514350" algn="just">
              <a:buFont typeface="+mj-lt"/>
              <a:buAutoNum type="romanLcPeriod"/>
            </a:pPr>
            <a:r>
              <a:rPr lang="en-US" sz="2400" dirty="0" err="1" smtClean="0"/>
              <a:t>Staf</a:t>
            </a:r>
            <a:r>
              <a:rPr lang="en-US" sz="2400" dirty="0" smtClean="0"/>
              <a:t> </a:t>
            </a:r>
            <a:r>
              <a:rPr lang="en-US" sz="2400" dirty="0" err="1" smtClean="0"/>
              <a:t>Kontrak</a:t>
            </a:r>
            <a:r>
              <a:rPr lang="en-US" sz="2400" dirty="0" smtClean="0"/>
              <a:t> (</a:t>
            </a:r>
            <a:r>
              <a:rPr lang="en-US" sz="2400" dirty="0" err="1" smtClean="0"/>
              <a:t>Lantikan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tabung</a:t>
            </a:r>
            <a:r>
              <a:rPr lang="en-US" sz="2400" dirty="0" smtClean="0"/>
              <a:t> PTJ)</a:t>
            </a:r>
          </a:p>
          <a:p>
            <a:pPr marL="971550" lvl="0" indent="-514350" algn="just">
              <a:buFont typeface="+mj-lt"/>
              <a:buAutoNum type="romanLcPeriod"/>
            </a:pPr>
            <a:r>
              <a:rPr lang="en-US" sz="2400" dirty="0" err="1" smtClean="0"/>
              <a:t>Staf</a:t>
            </a:r>
            <a:r>
              <a:rPr lang="en-US" sz="2400" dirty="0" smtClean="0"/>
              <a:t> </a:t>
            </a:r>
            <a:r>
              <a:rPr lang="en-US" sz="2400" dirty="0" err="1" smtClean="0"/>
              <a:t>Cuti</a:t>
            </a:r>
            <a:r>
              <a:rPr lang="en-US" sz="2400" dirty="0" smtClean="0"/>
              <a:t> </a:t>
            </a:r>
            <a:r>
              <a:rPr lang="en-US" sz="2400" dirty="0" err="1" smtClean="0"/>
              <a:t>Belajar</a:t>
            </a:r>
            <a:r>
              <a:rPr lang="en-US" sz="2400" dirty="0" smtClean="0"/>
              <a:t> (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enam</a:t>
            </a:r>
            <a:r>
              <a:rPr lang="en-US" sz="2400" dirty="0" smtClean="0"/>
              <a:t> (6) </a:t>
            </a:r>
            <a:r>
              <a:rPr lang="en-US" sz="2400" dirty="0" err="1" smtClean="0"/>
              <a:t>bulan</a:t>
            </a:r>
            <a:r>
              <a:rPr lang="en-US" sz="24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861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790" y="57564"/>
            <a:ext cx="6563072" cy="1143000"/>
          </a:xfrm>
        </p:spPr>
        <p:txBody>
          <a:bodyPr/>
          <a:lstStyle/>
          <a:p>
            <a:r>
              <a:rPr lang="en-MY" sz="3600" b="1" dirty="0" err="1" smtClean="0">
                <a:solidFill>
                  <a:srgbClr val="FF0000"/>
                </a:solidFill>
                <a:latin typeface="Bauhaus 93" panose="04030905020B02020C02" pitchFamily="82" charset="0"/>
              </a:rPr>
              <a:t>Pengiraan</a:t>
            </a:r>
            <a:r>
              <a:rPr lang="en-MY" sz="3600" b="1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 Minimum Mata </a:t>
            </a:r>
            <a:r>
              <a:rPr lang="en-MY" sz="3600" b="1" dirty="0" err="1" smtClean="0">
                <a:solidFill>
                  <a:srgbClr val="FF0000"/>
                </a:solidFill>
                <a:latin typeface="Bauhaus 93" panose="04030905020B02020C02" pitchFamily="82" charset="0"/>
              </a:rPr>
              <a:t>MyCPD</a:t>
            </a:r>
            <a:r>
              <a:rPr lang="en-MY" sz="3600" b="1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 </a:t>
            </a:r>
            <a:r>
              <a:rPr lang="en-MY" sz="3600" b="1" dirty="0" err="1">
                <a:solidFill>
                  <a:srgbClr val="FF0000"/>
                </a:solidFill>
                <a:latin typeface="Bauhaus 93" panose="04030905020B02020C02" pitchFamily="82" charset="0"/>
              </a:rPr>
              <a:t>S</a:t>
            </a:r>
            <a:r>
              <a:rPr lang="en-MY" sz="3600" b="1" dirty="0" err="1" smtClean="0">
                <a:solidFill>
                  <a:srgbClr val="FF0000"/>
                </a:solidFill>
                <a:latin typeface="Bauhaus 93" panose="04030905020B02020C02" pitchFamily="82" charset="0"/>
              </a:rPr>
              <a:t>etahun</a:t>
            </a:r>
            <a:endParaRPr lang="en-MY" sz="3600" b="1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79543"/>
            <a:ext cx="4038600" cy="843613"/>
          </a:xfrm>
          <a:ln w="571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lvl="1" indent="0" algn="ctr">
              <a:spcBef>
                <a:spcPct val="0"/>
              </a:spcBef>
              <a:buNone/>
            </a:pPr>
            <a:r>
              <a:rPr lang="en-US" dirty="0" err="1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Asas</a:t>
            </a:r>
            <a:r>
              <a:rPr lang="en-US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pengiraan</a:t>
            </a:r>
            <a:r>
              <a:rPr lang="en-US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dirty="0" err="1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mata</a:t>
            </a:r>
            <a:r>
              <a:rPr lang="en-US" dirty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</a:t>
            </a:r>
            <a:r>
              <a:rPr lang="en-US" dirty="0" err="1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MyCPD</a:t>
            </a:r>
            <a:r>
              <a:rPr lang="en-US" dirty="0" smtClean="0">
                <a:latin typeface="Aharoni" panose="02010803020104030203" pitchFamily="2" charset="-79"/>
                <a:ea typeface="Calibri" panose="020F0502020204030204" pitchFamily="34" charset="0"/>
                <a:cs typeface="Aharoni" panose="02010803020104030203" pitchFamily="2" charset="-79"/>
              </a:rPr>
              <a:t> PPP UTM:-</a:t>
            </a:r>
            <a:endParaRPr lang="en-US" sz="1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32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81" t="48497" r="26933" b="44890"/>
          <a:stretch>
            <a:fillRect/>
          </a:stretch>
        </p:blipFill>
        <p:spPr bwMode="auto">
          <a:xfrm>
            <a:off x="381000" y="2659013"/>
            <a:ext cx="4343400" cy="8135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99160" y="2590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MY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087462" y="4263152"/>
          <a:ext cx="5867400" cy="2065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7400"/>
              </a:tblGrid>
              <a:tr h="19812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Seorang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staf</a:t>
                      </a:r>
                      <a:r>
                        <a:rPr lang="en-US" sz="1600" baseline="0" dirty="0" smtClean="0">
                          <a:effectLst/>
                        </a:rPr>
                        <a:t> </a:t>
                      </a:r>
                      <a:r>
                        <a:rPr lang="en-US" sz="1600" dirty="0" err="1" smtClean="0">
                          <a:effectLst/>
                        </a:rPr>
                        <a:t>dilantik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mulai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pada</a:t>
                      </a:r>
                      <a:r>
                        <a:rPr lang="en-US" sz="1600" dirty="0">
                          <a:effectLst/>
                        </a:rPr>
                        <a:t> 1 </a:t>
                      </a:r>
                      <a:r>
                        <a:rPr lang="en-US" sz="1600" dirty="0" err="1" smtClean="0">
                          <a:effectLst/>
                        </a:rPr>
                        <a:t>Julai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2012, </a:t>
                      </a:r>
                      <a:r>
                        <a:rPr lang="en-US" sz="1600" dirty="0" err="1">
                          <a:effectLst/>
                        </a:rPr>
                        <a:t>mata</a:t>
                      </a:r>
                      <a:r>
                        <a:rPr lang="en-US" sz="1600" dirty="0">
                          <a:effectLst/>
                        </a:rPr>
                        <a:t> CPD yang </a:t>
                      </a:r>
                      <a:r>
                        <a:rPr lang="en-US" sz="1600" dirty="0" err="1">
                          <a:effectLst/>
                        </a:rPr>
                        <a:t>perlu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dikumpul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pada</a:t>
                      </a:r>
                      <a:r>
                        <a:rPr lang="en-US" sz="1600" dirty="0">
                          <a:effectLst/>
                        </a:rPr>
                        <a:t> 2012 </a:t>
                      </a:r>
                      <a:r>
                        <a:rPr lang="en-US" sz="1600" dirty="0" err="1">
                          <a:effectLst/>
                        </a:rPr>
                        <a:t>ialah</a:t>
                      </a:r>
                      <a:endParaRPr lang="en-MY" sz="1400" dirty="0">
                        <a:effectLst/>
                      </a:endParaRPr>
                    </a:p>
                    <a:p>
                      <a:pPr marL="502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= 	</a:t>
                      </a:r>
                      <a:r>
                        <a:rPr lang="en-US" sz="1600" u="sng" dirty="0" smtClean="0">
                          <a:effectLst/>
                        </a:rPr>
                        <a:t>06 </a:t>
                      </a:r>
                      <a:r>
                        <a:rPr lang="en-US" sz="1600" u="sng" dirty="0" err="1">
                          <a:effectLst/>
                        </a:rPr>
                        <a:t>bulan</a:t>
                      </a:r>
                      <a:r>
                        <a:rPr lang="en-US" sz="1600" dirty="0">
                          <a:effectLst/>
                        </a:rPr>
                        <a:t>   X 42 </a:t>
                      </a:r>
                      <a:r>
                        <a:rPr lang="en-US" sz="1600" dirty="0" err="1">
                          <a:effectLst/>
                        </a:rPr>
                        <a:t>mata</a:t>
                      </a:r>
                      <a:endParaRPr lang="en-MY" sz="1400" dirty="0">
                        <a:effectLst/>
                      </a:endParaRPr>
                    </a:p>
                    <a:p>
                      <a:pPr marL="502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	12 </a:t>
                      </a:r>
                      <a:r>
                        <a:rPr lang="en-US" sz="1600" dirty="0" err="1">
                          <a:effectLst/>
                        </a:rPr>
                        <a:t>bulan</a:t>
                      </a:r>
                      <a:endParaRPr lang="en-MY" sz="1400" dirty="0">
                        <a:effectLst/>
                      </a:endParaRPr>
                    </a:p>
                    <a:p>
                      <a:pPr marL="50292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MY" sz="1400" dirty="0">
                        <a:effectLst/>
                      </a:endParaRPr>
                    </a:p>
                    <a:p>
                      <a:pPr marL="502920"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= 	21 </a:t>
                      </a:r>
                      <a:r>
                        <a:rPr lang="en-US" sz="1600" dirty="0" err="1">
                          <a:effectLst/>
                        </a:rPr>
                        <a:t>mata</a:t>
                      </a:r>
                      <a:r>
                        <a:rPr lang="en-US" sz="1600" dirty="0">
                          <a:effectLst/>
                        </a:rPr>
                        <a:t> (</a:t>
                      </a:r>
                      <a:r>
                        <a:rPr lang="en-US" sz="1600" dirty="0" err="1">
                          <a:effectLst/>
                        </a:rPr>
                        <a:t>bagi</a:t>
                      </a:r>
                      <a:r>
                        <a:rPr lang="en-US" sz="1600" dirty="0">
                          <a:effectLst/>
                        </a:rPr>
                        <a:t> 6 </a:t>
                      </a:r>
                      <a:r>
                        <a:rPr lang="en-US" sz="1600" dirty="0" err="1">
                          <a:effectLst/>
                        </a:rPr>
                        <a:t>bulan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perkhidmatan</a:t>
                      </a:r>
                      <a:r>
                        <a:rPr lang="en-US" sz="1600" dirty="0" smtClean="0">
                          <a:effectLst/>
                        </a:rPr>
                        <a:t>) </a:t>
                      </a:r>
                      <a:r>
                        <a:rPr lang="en-US" sz="1600" dirty="0" err="1" smtClean="0">
                          <a:effectLst/>
                        </a:rPr>
                        <a:t>setahun</a:t>
                      </a:r>
                      <a:endParaRPr lang="en-MY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cell3D prstMaterial="dkEdge">
                      <a:bevel prst="artDeco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486400" y="3886200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en-US" b="1" dirty="0" err="1">
                <a:latin typeface="Arial" panose="020B0604020202020204" pitchFamily="34" charset="0"/>
              </a:rPr>
              <a:t>Contoh</a:t>
            </a:r>
            <a:r>
              <a:rPr lang="en-US" b="1" dirty="0"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030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UTM 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740</Words>
  <Application>Microsoft Office PowerPoint</Application>
  <PresentationFormat>On-screen Show (4:3)</PresentationFormat>
  <Paragraphs>148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template UTM 2013</vt:lpstr>
      <vt:lpstr>PowerPoint Presentation</vt:lpstr>
      <vt:lpstr>MATLAMAT MyCPD PPP UTM</vt:lpstr>
      <vt:lpstr>KENAPA MyCPD PPP UTM DIWUJUDKAN?</vt:lpstr>
      <vt:lpstr>DEFINISI </vt:lpstr>
      <vt:lpstr>PowerPoint Presentation</vt:lpstr>
      <vt:lpstr>DEFINISI </vt:lpstr>
      <vt:lpstr>DEFINISI</vt:lpstr>
      <vt:lpstr>PENGLIBATAN PPP DALAM SISTEM MyCPD PPP UTM</vt:lpstr>
      <vt:lpstr>Pengiraan Minimum Mata MyCPD Setahun</vt:lpstr>
      <vt:lpstr>STRUKTUR MyCPD PPP UTM</vt:lpstr>
      <vt:lpstr>PENETAPAN MATA CPD PPP UTM</vt:lpstr>
      <vt:lpstr>PENETAPAN MATA CPD PPP UTM</vt:lpstr>
      <vt:lpstr>PowerPoint Presentation</vt:lpstr>
      <vt:lpstr>PowerPoint Presentation</vt:lpstr>
      <vt:lpstr>LANGKAH2 MENYEMAK CPD (STAF)</vt:lpstr>
      <vt:lpstr>PERKARA-PERKARA YANG PERLU DIAMBIL PERHATIAN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J03_PSM_Siti_Eshah</cp:lastModifiedBy>
  <cp:revision>65</cp:revision>
  <cp:lastPrinted>2015-10-04T06:07:54Z</cp:lastPrinted>
  <dcterms:created xsi:type="dcterms:W3CDTF">2014-02-19T07:24:18Z</dcterms:created>
  <dcterms:modified xsi:type="dcterms:W3CDTF">2017-02-20T06:35:04Z</dcterms:modified>
</cp:coreProperties>
</file>